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3971f689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3971f689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ccf32938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ccf32938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1d9a40f0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1d9a40f0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ccf32938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0ccf32938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1d9a40f0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11d9a40f0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1d9a40f0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1d9a40f0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ccf32938f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ccf32938f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ccf32938f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ccf32938f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ccf32938f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0ccf32938f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ccf32938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ccf32938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ccf32938f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0ccf32938f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0ccf3293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0ccf3293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ccf32938f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ccf32938f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ccf32938f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ccf32938f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1d9a40f0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1d9a40f0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1d9a40f0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1d9a40f0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1d9a40f0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1d9a40f0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ccf32938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0ccf32938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ccf32938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0ccf32938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0ccf32938f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0ccf32938f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0ccf32938f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ccf32938f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1d9a40f0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1d9a40f0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ccf3293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0ccf3293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1d9a40f06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1d9a40f06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1d9a40f0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11d9a40f0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1d9a40f0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1d9a40f0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1d9a40f0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1d9a40f0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1d9a40f0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11d9a40f0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11d9a40f0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11d9a40f0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1d9a40f0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11d9a40f0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1d9a40f0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11d9a40f0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1d9a40f0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1d9a40f0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0ccf3293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0ccf3293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ccf3293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ccf3293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1d9a40f0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1d9a40f0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ccf32938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ccf32938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0ccf32938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0ccf32938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1d9a40f0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1d9a40f0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showMasterSp="0">
  <p:cSld name="5_Title Slide">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493776" y="2976372"/>
            <a:ext cx="4978800" cy="1237800"/>
          </a:xfrm>
          <a:prstGeom prst="rect">
            <a:avLst/>
          </a:prstGeom>
          <a:noFill/>
          <a:ln>
            <a:noFill/>
          </a:ln>
        </p:spPr>
        <p:txBody>
          <a:bodyPr anchorCtr="0" anchor="t" bIns="34275" lIns="0" spcFirstLastPara="1" rIns="68575" wrap="square" tIns="34275">
            <a:noAutofit/>
          </a:bodyPr>
          <a:lstStyle>
            <a:lvl1pPr indent="-228600" lvl="0" marL="457200" algn="l">
              <a:lnSpc>
                <a:spcPct val="130000"/>
              </a:lnSpc>
              <a:spcBef>
                <a:spcPts val="500"/>
              </a:spcBef>
              <a:spcAft>
                <a:spcPts val="0"/>
              </a:spcAft>
              <a:buSzPts val="2500"/>
              <a:buNone/>
              <a:defRPr b="0" i="0" sz="2100">
                <a:solidFill>
                  <a:schemeClr val="lt1"/>
                </a:solidFill>
                <a:latin typeface="Arial"/>
                <a:ea typeface="Arial"/>
                <a:cs typeface="Arial"/>
                <a:sym typeface="Arial"/>
              </a:defRPr>
            </a:lvl1pPr>
            <a:lvl2pPr indent="-330200" lvl="1" marL="914400" algn="l">
              <a:lnSpc>
                <a:spcPct val="130000"/>
              </a:lnSpc>
              <a:spcBef>
                <a:spcPts val="500"/>
              </a:spcBef>
              <a:spcAft>
                <a:spcPts val="0"/>
              </a:spcAft>
              <a:buSzPts val="1600"/>
              <a:buChar char="-"/>
              <a:defRPr/>
            </a:lvl2pPr>
            <a:lvl3pPr indent="-330200" lvl="2" marL="1371600" algn="l">
              <a:lnSpc>
                <a:spcPct val="130000"/>
              </a:lnSpc>
              <a:spcBef>
                <a:spcPts val="500"/>
              </a:spcBef>
              <a:spcAft>
                <a:spcPts val="0"/>
              </a:spcAft>
              <a:buSzPts val="1600"/>
              <a:buChar char="-"/>
              <a:defRPr/>
            </a:lvl3pPr>
            <a:lvl4pPr indent="-330200" lvl="3" marL="1828800" algn="l">
              <a:lnSpc>
                <a:spcPct val="130000"/>
              </a:lnSpc>
              <a:spcBef>
                <a:spcPts val="500"/>
              </a:spcBef>
              <a:spcAft>
                <a:spcPts val="0"/>
              </a:spcAft>
              <a:buSzPts val="1600"/>
              <a:buChar char="-"/>
              <a:defRPr/>
            </a:lvl4pPr>
            <a:lvl5pPr indent="-330200" lvl="4" marL="2286000" algn="l">
              <a:lnSpc>
                <a:spcPct val="130000"/>
              </a:lnSpc>
              <a:spcBef>
                <a:spcPts val="500"/>
              </a:spcBef>
              <a:spcAft>
                <a:spcPts val="0"/>
              </a:spcAft>
              <a:buSzPts val="16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13"/>
          <p:cNvSpPr txBox="1"/>
          <p:nvPr>
            <p:ph type="ctrTitle"/>
          </p:nvPr>
        </p:nvSpPr>
        <p:spPr>
          <a:xfrm>
            <a:off x="493776" y="1117854"/>
            <a:ext cx="4978800" cy="1789800"/>
          </a:xfrm>
          <a:prstGeom prst="rect">
            <a:avLst/>
          </a:prstGeom>
          <a:noFill/>
          <a:ln>
            <a:noFill/>
          </a:ln>
        </p:spPr>
        <p:txBody>
          <a:bodyPr anchorCtr="0" anchor="b" bIns="34275" lIns="0" spcFirstLastPara="1" rIns="68575" wrap="square" tIns="34275">
            <a:noAutofit/>
          </a:bodyPr>
          <a:lstStyle>
            <a:lvl1pPr lvl="0" algn="l">
              <a:lnSpc>
                <a:spcPct val="96666"/>
              </a:lnSpc>
              <a:spcBef>
                <a:spcPts val="0"/>
              </a:spcBef>
              <a:spcAft>
                <a:spcPts val="0"/>
              </a:spcAft>
              <a:buClr>
                <a:schemeClr val="lt1"/>
              </a:buClr>
              <a:buSzPts val="4500"/>
              <a:buFont typeface="Arial"/>
              <a:buNone/>
              <a:defRPr b="1" i="0" sz="4500" cap="none">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53" name="Google Shape;53;p13"/>
          <p:cNvPicPr preferRelativeResize="0"/>
          <p:nvPr/>
        </p:nvPicPr>
        <p:blipFill rotWithShape="1">
          <a:blip r:embed="rId3">
            <a:alphaModFix/>
          </a:blip>
          <a:srcRect b="0" l="0" r="0" t="0"/>
          <a:stretch/>
        </p:blipFill>
        <p:spPr>
          <a:xfrm>
            <a:off x="493776" y="4327466"/>
            <a:ext cx="2100694" cy="545919"/>
          </a:xfrm>
          <a:prstGeom prst="rect">
            <a:avLst/>
          </a:prstGeom>
          <a:noFill/>
          <a:ln>
            <a:noFill/>
          </a:ln>
        </p:spPr>
      </p:pic>
      <p:sp>
        <p:nvSpPr>
          <p:cNvPr id="54" name="Google Shape;54;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jp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jpg"/><Relationship Id="rId4" Type="http://schemas.openxmlformats.org/officeDocument/2006/relationships/image" Target="../media/image19.png"/><Relationship Id="rId5"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jpg"/><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idx="4294967295" type="ctrTitle"/>
          </p:nvPr>
        </p:nvSpPr>
        <p:spPr>
          <a:xfrm>
            <a:off x="493775" y="546350"/>
            <a:ext cx="8360400" cy="1789800"/>
          </a:xfrm>
          <a:prstGeom prst="rect">
            <a:avLst/>
          </a:prstGeom>
          <a:noFill/>
          <a:ln>
            <a:noFill/>
          </a:ln>
        </p:spPr>
        <p:txBody>
          <a:bodyPr anchorCtr="0" anchor="b" bIns="34275" lIns="0" spcFirstLastPara="1" rIns="68575" wrap="square" tIns="34275">
            <a:noAutofit/>
          </a:bodyPr>
          <a:lstStyle/>
          <a:p>
            <a:pPr indent="0" lvl="0" marL="0" rtl="0" algn="ctr">
              <a:lnSpc>
                <a:spcPct val="96666"/>
              </a:lnSpc>
              <a:spcBef>
                <a:spcPts val="0"/>
              </a:spcBef>
              <a:spcAft>
                <a:spcPts val="0"/>
              </a:spcAft>
              <a:buClr>
                <a:schemeClr val="lt1"/>
              </a:buClr>
              <a:buSzPts val="4500"/>
              <a:buFont typeface="Arial"/>
              <a:buNone/>
            </a:pPr>
            <a:r>
              <a:rPr lang="en"/>
              <a:t>Law of the Weakest Link:</a:t>
            </a:r>
            <a:endParaRPr/>
          </a:p>
          <a:p>
            <a:pPr indent="0" lvl="0" marL="0" rtl="0" algn="ctr">
              <a:lnSpc>
                <a:spcPct val="96666"/>
              </a:lnSpc>
              <a:spcBef>
                <a:spcPts val="0"/>
              </a:spcBef>
              <a:spcAft>
                <a:spcPts val="0"/>
              </a:spcAft>
              <a:buClr>
                <a:schemeClr val="lt1"/>
              </a:buClr>
              <a:buSzPts val="4500"/>
              <a:buFont typeface="Arial"/>
              <a:buNone/>
            </a:pPr>
            <a:r>
              <a:rPr lang="en"/>
              <a:t>Cross Capabilities of Large Language Models</a:t>
            </a:r>
            <a:endParaRPr/>
          </a:p>
        </p:txBody>
      </p:sp>
      <p:sp>
        <p:nvSpPr>
          <p:cNvPr id="60" name="Google Shape;60;p14"/>
          <p:cNvSpPr txBox="1"/>
          <p:nvPr>
            <p:ph idx="1" type="body"/>
          </p:nvPr>
        </p:nvSpPr>
        <p:spPr>
          <a:xfrm>
            <a:off x="1786800" y="2929875"/>
            <a:ext cx="5904600" cy="534000"/>
          </a:xfrm>
          <a:prstGeom prst="rect">
            <a:avLst/>
          </a:prstGeom>
          <a:noFill/>
          <a:ln>
            <a:noFill/>
          </a:ln>
        </p:spPr>
        <p:txBody>
          <a:bodyPr anchorCtr="0" anchor="t" bIns="34275" lIns="0" spcFirstLastPara="1" rIns="68575" wrap="square" tIns="34275">
            <a:noAutofit/>
          </a:bodyPr>
          <a:lstStyle/>
          <a:p>
            <a:pPr indent="0" lvl="0" marL="0" rtl="0" algn="ctr">
              <a:lnSpc>
                <a:spcPct val="100000"/>
              </a:lnSpc>
              <a:spcBef>
                <a:spcPts val="0"/>
              </a:spcBef>
              <a:spcAft>
                <a:spcPts val="0"/>
              </a:spcAft>
              <a:buSzPts val="2500"/>
              <a:buNone/>
            </a:pPr>
            <a:r>
              <a:rPr lang="en" sz="1500">
                <a:latin typeface="Lato"/>
                <a:ea typeface="Lato"/>
                <a:cs typeface="Lato"/>
                <a:sym typeface="Lato"/>
              </a:rPr>
              <a:t>Aston Zhang</a:t>
            </a:r>
            <a:endParaRPr sz="1750"/>
          </a:p>
          <a:p>
            <a:pPr indent="0" lvl="0" marL="0" rtl="0" algn="ctr">
              <a:lnSpc>
                <a:spcPct val="100000"/>
              </a:lnSpc>
              <a:spcBef>
                <a:spcPts val="0"/>
              </a:spcBef>
              <a:spcAft>
                <a:spcPts val="1200"/>
              </a:spcAft>
              <a:buClr>
                <a:schemeClr val="dk1"/>
              </a:buClr>
              <a:buSzPts val="1100"/>
              <a:buFont typeface="Arial"/>
              <a:buNone/>
            </a:pPr>
            <a:r>
              <a:rPr lang="en" sz="1400">
                <a:latin typeface="Lato"/>
                <a:ea typeface="Lato"/>
                <a:cs typeface="Lato"/>
                <a:sym typeface="Lato"/>
              </a:rPr>
              <a:t>Llama Team, Meta Generative AI</a:t>
            </a:r>
            <a:endParaRPr sz="1400">
              <a:latin typeface="Lato"/>
              <a:ea typeface="Lato"/>
              <a:cs typeface="Lato"/>
              <a:sym typeface="Lato"/>
            </a:endParaRPr>
          </a:p>
        </p:txBody>
      </p:sp>
      <p:pic>
        <p:nvPicPr>
          <p:cNvPr id="61" name="Google Shape;61;p14"/>
          <p:cNvPicPr preferRelativeResize="0"/>
          <p:nvPr/>
        </p:nvPicPr>
        <p:blipFill>
          <a:blip r:embed="rId3">
            <a:alphaModFix/>
          </a:blip>
          <a:stretch>
            <a:fillRect/>
          </a:stretch>
        </p:blipFill>
        <p:spPr>
          <a:xfrm>
            <a:off x="493775" y="454175"/>
            <a:ext cx="1059050" cy="704100"/>
          </a:xfrm>
          <a:prstGeom prst="rect">
            <a:avLst/>
          </a:prstGeom>
          <a:noFill/>
          <a:ln>
            <a:noFill/>
          </a:ln>
        </p:spPr>
      </p:pic>
      <p:sp>
        <p:nvSpPr>
          <p:cNvPr id="62" name="Google Shape;62;p14"/>
          <p:cNvSpPr txBox="1"/>
          <p:nvPr>
            <p:ph idx="1" type="body"/>
          </p:nvPr>
        </p:nvSpPr>
        <p:spPr>
          <a:xfrm>
            <a:off x="2090325" y="4327550"/>
            <a:ext cx="5129100" cy="501000"/>
          </a:xfrm>
          <a:prstGeom prst="rect">
            <a:avLst/>
          </a:prstGeom>
          <a:noFill/>
          <a:ln>
            <a:noFill/>
          </a:ln>
        </p:spPr>
        <p:txBody>
          <a:bodyPr anchorCtr="0" anchor="t" bIns="34275" lIns="0" spcFirstLastPara="1" rIns="68575" wrap="square" tIns="34275">
            <a:noAutofit/>
          </a:bodyPr>
          <a:lstStyle/>
          <a:p>
            <a:pPr indent="0" lvl="0" marL="0" rtl="0" algn="ctr">
              <a:lnSpc>
                <a:spcPct val="100000"/>
              </a:lnSpc>
              <a:spcBef>
                <a:spcPts val="0"/>
              </a:spcBef>
              <a:spcAft>
                <a:spcPts val="1200"/>
              </a:spcAft>
              <a:buClr>
                <a:schemeClr val="dk1"/>
              </a:buClr>
              <a:buSzPts val="1100"/>
              <a:buFont typeface="Arial"/>
              <a:buNone/>
            </a:pPr>
            <a:r>
              <a:rPr lang="en" sz="800">
                <a:latin typeface="Lato"/>
                <a:ea typeface="Lato"/>
                <a:cs typeface="Lato"/>
                <a:sym typeface="Lato"/>
              </a:rPr>
              <a:t>Joint work with M. Zhong, X. Wang, R. Hou, W. Xiong, C. Zhu, Z. Chen, L. Tan, C. Bi, M. Lewis, S. Popuri, S. Narang, M. Kambadur, D. Mahajan, S. Edunov, J. Han, and L. van der Maaten</a:t>
            </a:r>
            <a:endParaRPr sz="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Taxonomy for Image Recognition</a:t>
            </a:r>
            <a:endParaRPr>
              <a:latin typeface="Lato"/>
              <a:ea typeface="Lato"/>
              <a:cs typeface="Lato"/>
              <a:sym typeface="Lato"/>
            </a:endParaRPr>
          </a:p>
        </p:txBody>
      </p:sp>
      <p:sp>
        <p:nvSpPr>
          <p:cNvPr id="130" name="Google Shape;130;p23"/>
          <p:cNvSpPr txBox="1"/>
          <p:nvPr/>
        </p:nvSpPr>
        <p:spPr>
          <a:xfrm>
            <a:off x="311700" y="1152475"/>
            <a:ext cx="3561300" cy="3416400"/>
          </a:xfrm>
          <a:prstGeom prst="rect">
            <a:avLst/>
          </a:prstGeom>
          <a:noFill/>
          <a:ln>
            <a:noFill/>
          </a:ln>
        </p:spPr>
        <p:txBody>
          <a:bodyPr anchorCtr="0" anchor="t" bIns="91425" lIns="91425" spcFirstLastPara="1" rIns="91425" wrap="square" tIns="91425">
            <a:normAutofit/>
          </a:bodyPr>
          <a:lstStyle/>
          <a:p>
            <a:pPr indent="-381000" lvl="0" marL="457200" rtl="0" algn="l">
              <a:lnSpc>
                <a:spcPct val="115000"/>
              </a:lnSpc>
              <a:spcBef>
                <a:spcPts val="0"/>
              </a:spcBef>
              <a:spcAft>
                <a:spcPts val="0"/>
              </a:spcAft>
              <a:buClr>
                <a:srgbClr val="000000"/>
              </a:buClr>
              <a:buSzPts val="2400"/>
              <a:buFont typeface="Lato"/>
              <a:buChar char="●"/>
            </a:pPr>
            <a:r>
              <a:rPr lang="en" sz="2400">
                <a:latin typeface="Lato"/>
                <a:ea typeface="Lato"/>
                <a:cs typeface="Lato"/>
                <a:sym typeface="Lato"/>
              </a:rPr>
              <a:t>7 Single Capabilities</a:t>
            </a:r>
            <a:endParaRPr sz="24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English</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Coding</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Reasoning</a:t>
            </a:r>
            <a:endParaRPr sz="2000">
              <a:latin typeface="Lato"/>
              <a:ea typeface="Lato"/>
              <a:cs typeface="Lato"/>
              <a:sym typeface="Lato"/>
            </a:endParaRPr>
          </a:p>
          <a:p>
            <a:pPr indent="-355600" lvl="1" marL="914400" rtl="0" algn="l">
              <a:lnSpc>
                <a:spcPct val="115000"/>
              </a:lnSpc>
              <a:spcBef>
                <a:spcPts val="0"/>
              </a:spcBef>
              <a:spcAft>
                <a:spcPts val="0"/>
              </a:spcAft>
              <a:buClr>
                <a:srgbClr val="FF0000"/>
              </a:buClr>
              <a:buSzPts val="2000"/>
              <a:buFont typeface="Lato"/>
              <a:buChar char="○"/>
            </a:pPr>
            <a:r>
              <a:rPr b="1" lang="en" sz="2000">
                <a:solidFill>
                  <a:srgbClr val="FF0000"/>
                </a:solidFill>
                <a:latin typeface="Lato"/>
                <a:ea typeface="Lato"/>
                <a:cs typeface="Lato"/>
                <a:sym typeface="Lato"/>
              </a:rPr>
              <a:t>Image Recognition</a:t>
            </a:r>
            <a:endParaRPr b="1" sz="2000">
              <a:solidFill>
                <a:srgbClr val="FF0000"/>
              </a:solidFill>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Tool Use</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Long Context</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Spanish</a:t>
            </a:r>
            <a:endParaRPr sz="2000">
              <a:latin typeface="Lato"/>
              <a:ea typeface="Lato"/>
              <a:cs typeface="Lato"/>
              <a:sym typeface="Lato"/>
            </a:endParaRPr>
          </a:p>
        </p:txBody>
      </p:sp>
      <p:pic>
        <p:nvPicPr>
          <p:cNvPr id="131" name="Google Shape;131;p23"/>
          <p:cNvPicPr preferRelativeResize="0"/>
          <p:nvPr/>
        </p:nvPicPr>
        <p:blipFill>
          <a:blip r:embed="rId3">
            <a:alphaModFix/>
          </a:blip>
          <a:stretch>
            <a:fillRect/>
          </a:stretch>
        </p:blipFill>
        <p:spPr>
          <a:xfrm>
            <a:off x="4479525" y="1102588"/>
            <a:ext cx="3820974" cy="3820974"/>
          </a:xfrm>
          <a:prstGeom prst="rect">
            <a:avLst/>
          </a:prstGeom>
          <a:noFill/>
          <a:ln>
            <a:noFill/>
          </a:ln>
        </p:spPr>
      </p:pic>
      <p:sp>
        <p:nvSpPr>
          <p:cNvPr id="132" name="Google Shape;13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Examples for I</a:t>
            </a:r>
            <a:r>
              <a:rPr lang="en">
                <a:latin typeface="Lato"/>
                <a:ea typeface="Lato"/>
                <a:cs typeface="Lato"/>
                <a:sym typeface="Lato"/>
              </a:rPr>
              <a:t>mage Recognition</a:t>
            </a:r>
            <a:endParaRPr>
              <a:latin typeface="Lato"/>
              <a:ea typeface="Lato"/>
              <a:cs typeface="Lato"/>
              <a:sym typeface="Lato"/>
            </a:endParaRPr>
          </a:p>
        </p:txBody>
      </p:sp>
      <p:sp>
        <p:nvSpPr>
          <p:cNvPr id="138" name="Google Shape;138;p24"/>
          <p:cNvSpPr txBox="1"/>
          <p:nvPr/>
        </p:nvSpPr>
        <p:spPr>
          <a:xfrm>
            <a:off x="311700" y="1152475"/>
            <a:ext cx="40707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Object Recognition</a:t>
            </a:r>
            <a:endParaRPr sz="1800">
              <a:latin typeface="Lato"/>
              <a:ea typeface="Lato"/>
              <a:cs typeface="Lato"/>
              <a:sym typeface="Lato"/>
            </a:endParaRPr>
          </a:p>
          <a:p>
            <a:pPr indent="-304800" lvl="1" marL="914400" rtl="0" algn="l">
              <a:lnSpc>
                <a:spcPct val="115000"/>
              </a:lnSpc>
              <a:spcBef>
                <a:spcPts val="0"/>
              </a:spcBef>
              <a:spcAft>
                <a:spcPts val="0"/>
              </a:spcAft>
              <a:buClr>
                <a:srgbClr val="595959"/>
              </a:buClr>
              <a:buSzPts val="1200"/>
              <a:buFont typeface="Lato"/>
              <a:buChar char="○"/>
            </a:pPr>
            <a:r>
              <a:rPr lang="en" sz="1200">
                <a:latin typeface="Lato"/>
                <a:ea typeface="Lato"/>
                <a:cs typeface="Lato"/>
                <a:sym typeface="Lato"/>
              </a:rPr>
              <a:t>How many of these dogs have floppy ears? How many of the floppy-eared dogs have black fur?</a:t>
            </a:r>
            <a:endParaRPr sz="1200">
              <a:latin typeface="Lato"/>
              <a:ea typeface="Lato"/>
              <a:cs typeface="Lato"/>
              <a:sym typeface="Lato"/>
            </a:endParaRPr>
          </a:p>
        </p:txBody>
      </p:sp>
      <p:sp>
        <p:nvSpPr>
          <p:cNvPr id="139" name="Google Shape;139;p24"/>
          <p:cNvSpPr txBox="1"/>
          <p:nvPr/>
        </p:nvSpPr>
        <p:spPr>
          <a:xfrm>
            <a:off x="4572000" y="1152475"/>
            <a:ext cx="40707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Comprehensive Use Case</a:t>
            </a:r>
            <a:endParaRPr sz="1800">
              <a:latin typeface="Lato"/>
              <a:ea typeface="Lato"/>
              <a:cs typeface="Lato"/>
              <a:sym typeface="Lato"/>
            </a:endParaRPr>
          </a:p>
          <a:p>
            <a:pPr indent="-304800" lvl="1" marL="914400" rtl="0" algn="l">
              <a:lnSpc>
                <a:spcPct val="115000"/>
              </a:lnSpc>
              <a:spcBef>
                <a:spcPts val="0"/>
              </a:spcBef>
              <a:spcAft>
                <a:spcPts val="0"/>
              </a:spcAft>
              <a:buClr>
                <a:srgbClr val="595959"/>
              </a:buClr>
              <a:buSzPts val="1200"/>
              <a:buFont typeface="Lato"/>
              <a:buChar char="○"/>
            </a:pPr>
            <a:r>
              <a:rPr lang="en" sz="1200">
                <a:latin typeface="Lato"/>
                <a:ea typeface="Lato"/>
                <a:cs typeface="Lato"/>
                <a:sym typeface="Lato"/>
              </a:rPr>
              <a:t>My bike is not ridable. What does it need to be fixed and how do I fix it?</a:t>
            </a:r>
            <a:endParaRPr sz="1200">
              <a:latin typeface="Lato"/>
              <a:ea typeface="Lato"/>
              <a:cs typeface="Lato"/>
              <a:sym typeface="Lato"/>
            </a:endParaRPr>
          </a:p>
        </p:txBody>
      </p:sp>
      <p:pic>
        <p:nvPicPr>
          <p:cNvPr id="140" name="Google Shape;140;p24"/>
          <p:cNvPicPr preferRelativeResize="0"/>
          <p:nvPr/>
        </p:nvPicPr>
        <p:blipFill>
          <a:blip r:embed="rId3">
            <a:alphaModFix/>
          </a:blip>
          <a:stretch>
            <a:fillRect/>
          </a:stretch>
        </p:blipFill>
        <p:spPr>
          <a:xfrm>
            <a:off x="953438" y="2256125"/>
            <a:ext cx="2946276" cy="2529426"/>
          </a:xfrm>
          <a:prstGeom prst="rect">
            <a:avLst/>
          </a:prstGeom>
          <a:noFill/>
          <a:ln>
            <a:noFill/>
          </a:ln>
        </p:spPr>
      </p:pic>
      <p:pic>
        <p:nvPicPr>
          <p:cNvPr id="141" name="Google Shape;141;p24"/>
          <p:cNvPicPr preferRelativeResize="0"/>
          <p:nvPr/>
        </p:nvPicPr>
        <p:blipFill>
          <a:blip r:embed="rId4">
            <a:alphaModFix/>
          </a:blip>
          <a:stretch>
            <a:fillRect/>
          </a:stretch>
        </p:blipFill>
        <p:spPr>
          <a:xfrm>
            <a:off x="5863221" y="2211538"/>
            <a:ext cx="1964628" cy="2618600"/>
          </a:xfrm>
          <a:prstGeom prst="rect">
            <a:avLst/>
          </a:prstGeom>
          <a:noFill/>
          <a:ln>
            <a:noFill/>
          </a:ln>
        </p:spPr>
      </p:pic>
      <p:sp>
        <p:nvSpPr>
          <p:cNvPr id="142" name="Google Shape;14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Taxonomy for Image Recognition &amp; Reasoning</a:t>
            </a:r>
            <a:endParaRPr>
              <a:latin typeface="Lato"/>
              <a:ea typeface="Lato"/>
              <a:cs typeface="Lato"/>
              <a:sym typeface="Lato"/>
            </a:endParaRPr>
          </a:p>
        </p:txBody>
      </p:sp>
      <p:sp>
        <p:nvSpPr>
          <p:cNvPr id="148" name="Google Shape;148;p25"/>
          <p:cNvSpPr txBox="1"/>
          <p:nvPr/>
        </p:nvSpPr>
        <p:spPr>
          <a:xfrm>
            <a:off x="311700" y="1152475"/>
            <a:ext cx="3821100" cy="3416400"/>
          </a:xfrm>
          <a:prstGeom prst="rect">
            <a:avLst/>
          </a:prstGeom>
          <a:noFill/>
          <a:ln>
            <a:noFill/>
          </a:ln>
        </p:spPr>
        <p:txBody>
          <a:bodyPr anchorCtr="0" anchor="t" bIns="91425" lIns="91425" spcFirstLastPara="1" rIns="91425" wrap="square" tIns="91425">
            <a:normAutofit/>
          </a:bodyPr>
          <a:lstStyle/>
          <a:p>
            <a:pPr indent="-381000" lvl="0" marL="457200" rtl="0" algn="l">
              <a:lnSpc>
                <a:spcPct val="115000"/>
              </a:lnSpc>
              <a:spcBef>
                <a:spcPts val="0"/>
              </a:spcBef>
              <a:spcAft>
                <a:spcPts val="0"/>
              </a:spcAft>
              <a:buClr>
                <a:srgbClr val="000000"/>
              </a:buClr>
              <a:buSzPts val="2400"/>
              <a:buFont typeface="Lato"/>
              <a:buChar char="●"/>
            </a:pPr>
            <a:r>
              <a:rPr lang="en" sz="2400">
                <a:latin typeface="Lato"/>
                <a:ea typeface="Lato"/>
                <a:cs typeface="Lato"/>
                <a:sym typeface="Lato"/>
              </a:rPr>
              <a:t>7 Cross Capabilities</a:t>
            </a:r>
            <a:endParaRPr sz="24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Coding &amp; Reasoning</a:t>
            </a:r>
            <a:endParaRPr sz="2000">
              <a:latin typeface="Lato"/>
              <a:ea typeface="Lato"/>
              <a:cs typeface="Lato"/>
              <a:sym typeface="Lato"/>
            </a:endParaRPr>
          </a:p>
          <a:p>
            <a:pPr indent="-355600" lvl="1" marL="914400" rtl="0" algn="l">
              <a:lnSpc>
                <a:spcPct val="115000"/>
              </a:lnSpc>
              <a:spcBef>
                <a:spcPts val="0"/>
              </a:spcBef>
              <a:spcAft>
                <a:spcPts val="0"/>
              </a:spcAft>
              <a:buClr>
                <a:srgbClr val="FF0000"/>
              </a:buClr>
              <a:buSzPts val="2000"/>
              <a:buFont typeface="Lato"/>
              <a:buChar char="○"/>
            </a:pPr>
            <a:r>
              <a:rPr b="1" lang="en" sz="2000">
                <a:solidFill>
                  <a:srgbClr val="FF0000"/>
                </a:solidFill>
                <a:latin typeface="Lato"/>
                <a:ea typeface="Lato"/>
                <a:cs typeface="Lato"/>
                <a:sym typeface="Lato"/>
              </a:rPr>
              <a:t>Image Recognition &amp; Reasoning</a:t>
            </a:r>
            <a:endParaRPr b="1" sz="2000">
              <a:solidFill>
                <a:srgbClr val="FF0000"/>
              </a:solidFill>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Long Context &amp; Coding</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Tool Use &amp; Reasoning</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Tool Use &amp; Coding</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Spanish &amp; Reasoning</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Spanish &amp; Image</a:t>
            </a:r>
            <a:endParaRPr sz="3000">
              <a:latin typeface="Lato"/>
              <a:ea typeface="Lato"/>
              <a:cs typeface="Lato"/>
              <a:sym typeface="Lato"/>
            </a:endParaRPr>
          </a:p>
        </p:txBody>
      </p:sp>
      <p:pic>
        <p:nvPicPr>
          <p:cNvPr id="149" name="Google Shape;149;p25"/>
          <p:cNvPicPr preferRelativeResize="0"/>
          <p:nvPr/>
        </p:nvPicPr>
        <p:blipFill>
          <a:blip r:embed="rId3">
            <a:alphaModFix/>
          </a:blip>
          <a:stretch>
            <a:fillRect/>
          </a:stretch>
        </p:blipFill>
        <p:spPr>
          <a:xfrm>
            <a:off x="4462400" y="1102588"/>
            <a:ext cx="3820974" cy="3820974"/>
          </a:xfrm>
          <a:prstGeom prst="rect">
            <a:avLst/>
          </a:prstGeom>
          <a:noFill/>
          <a:ln>
            <a:noFill/>
          </a:ln>
        </p:spPr>
      </p:pic>
      <p:sp>
        <p:nvSpPr>
          <p:cNvPr id="150" name="Google Shape;15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Examples for Image &amp; Reasoning</a:t>
            </a:r>
            <a:endParaRPr>
              <a:latin typeface="Lato"/>
              <a:ea typeface="Lato"/>
              <a:cs typeface="Lato"/>
              <a:sym typeface="Lato"/>
            </a:endParaRPr>
          </a:p>
        </p:txBody>
      </p:sp>
      <p:sp>
        <p:nvSpPr>
          <p:cNvPr id="156" name="Google Shape;156;p26"/>
          <p:cNvSpPr txBox="1"/>
          <p:nvPr/>
        </p:nvSpPr>
        <p:spPr>
          <a:xfrm>
            <a:off x="311700" y="1152475"/>
            <a:ext cx="40707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Chart Understanding</a:t>
            </a:r>
            <a:endParaRPr sz="1800">
              <a:latin typeface="Lato"/>
              <a:ea typeface="Lato"/>
              <a:cs typeface="Lato"/>
              <a:sym typeface="Lato"/>
            </a:endParaRPr>
          </a:p>
          <a:p>
            <a:pPr indent="-304800" lvl="1" marL="914400" rtl="0" algn="l">
              <a:lnSpc>
                <a:spcPct val="115000"/>
              </a:lnSpc>
              <a:spcBef>
                <a:spcPts val="0"/>
              </a:spcBef>
              <a:spcAft>
                <a:spcPts val="0"/>
              </a:spcAft>
              <a:buClr>
                <a:srgbClr val="595959"/>
              </a:buClr>
              <a:buSzPts val="1200"/>
              <a:buFont typeface="Lato"/>
              <a:buChar char="○"/>
            </a:pPr>
            <a:r>
              <a:rPr lang="en" sz="1200">
                <a:latin typeface="Lato"/>
                <a:ea typeface="Lato"/>
                <a:cs typeface="Lato"/>
                <a:sym typeface="Lato"/>
              </a:rPr>
              <a:t>According to the chart, is the combined population of South Carolina and Alabama greater or less than the population of Texas?</a:t>
            </a:r>
            <a:endParaRPr sz="1200">
              <a:latin typeface="Lato"/>
              <a:ea typeface="Lato"/>
              <a:cs typeface="Lato"/>
              <a:sym typeface="Lato"/>
            </a:endParaRPr>
          </a:p>
        </p:txBody>
      </p:sp>
      <p:sp>
        <p:nvSpPr>
          <p:cNvPr id="157" name="Google Shape;157;p26"/>
          <p:cNvSpPr txBox="1"/>
          <p:nvPr/>
        </p:nvSpPr>
        <p:spPr>
          <a:xfrm>
            <a:off x="4572000" y="1152475"/>
            <a:ext cx="40707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Text-rich Understanding</a:t>
            </a:r>
            <a:endParaRPr sz="1800">
              <a:latin typeface="Lato"/>
              <a:ea typeface="Lato"/>
              <a:cs typeface="Lato"/>
              <a:sym typeface="Lato"/>
            </a:endParaRPr>
          </a:p>
          <a:p>
            <a:pPr indent="-304800" lvl="1" marL="914400" rtl="0" algn="l">
              <a:lnSpc>
                <a:spcPct val="115000"/>
              </a:lnSpc>
              <a:spcBef>
                <a:spcPts val="0"/>
              </a:spcBef>
              <a:spcAft>
                <a:spcPts val="0"/>
              </a:spcAft>
              <a:buClr>
                <a:srgbClr val="595959"/>
              </a:buClr>
              <a:buSzPts val="1200"/>
              <a:buFont typeface="Lato"/>
              <a:buChar char="○"/>
            </a:pPr>
            <a:r>
              <a:rPr lang="en" sz="1200">
                <a:latin typeface="Lato"/>
                <a:ea typeface="Lato"/>
                <a:cs typeface="Lato"/>
                <a:sym typeface="Lato"/>
              </a:rPr>
              <a:t>So what is the best strategy for the interview question in the image?</a:t>
            </a:r>
            <a:endParaRPr sz="1200">
              <a:latin typeface="Lato"/>
              <a:ea typeface="Lato"/>
              <a:cs typeface="Lato"/>
              <a:sym typeface="Lato"/>
            </a:endParaRPr>
          </a:p>
        </p:txBody>
      </p:sp>
      <p:pic>
        <p:nvPicPr>
          <p:cNvPr id="158" name="Google Shape;158;p26"/>
          <p:cNvPicPr preferRelativeResize="0"/>
          <p:nvPr/>
        </p:nvPicPr>
        <p:blipFill>
          <a:blip r:embed="rId3">
            <a:alphaModFix/>
          </a:blip>
          <a:stretch>
            <a:fillRect/>
          </a:stretch>
        </p:blipFill>
        <p:spPr>
          <a:xfrm>
            <a:off x="4797350" y="2337975"/>
            <a:ext cx="4145101" cy="2331625"/>
          </a:xfrm>
          <a:prstGeom prst="rect">
            <a:avLst/>
          </a:prstGeom>
          <a:noFill/>
          <a:ln>
            <a:noFill/>
          </a:ln>
        </p:spPr>
      </p:pic>
      <p:pic>
        <p:nvPicPr>
          <p:cNvPr id="159" name="Google Shape;159;p26"/>
          <p:cNvPicPr preferRelativeResize="0"/>
          <p:nvPr/>
        </p:nvPicPr>
        <p:blipFill>
          <a:blip r:embed="rId4">
            <a:alphaModFix/>
          </a:blip>
          <a:stretch>
            <a:fillRect/>
          </a:stretch>
        </p:blipFill>
        <p:spPr>
          <a:xfrm>
            <a:off x="1071057" y="2337975"/>
            <a:ext cx="3206392" cy="2331624"/>
          </a:xfrm>
          <a:prstGeom prst="rect">
            <a:avLst/>
          </a:prstGeom>
          <a:noFill/>
          <a:ln>
            <a:noFill/>
          </a:ln>
        </p:spPr>
      </p:pic>
      <p:sp>
        <p:nvSpPr>
          <p:cNvPr id="160" name="Google Shape;16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idx="1" type="body"/>
          </p:nvPr>
        </p:nvSpPr>
        <p:spPr>
          <a:xfrm>
            <a:off x="806550" y="1028700"/>
            <a:ext cx="7530900" cy="308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200">
                <a:solidFill>
                  <a:schemeClr val="dk1"/>
                </a:solidFill>
                <a:latin typeface="Lato"/>
                <a:ea typeface="Lato"/>
                <a:cs typeface="Lato"/>
                <a:sym typeface="Lato"/>
              </a:rPr>
              <a:t>RQ II</a:t>
            </a:r>
            <a:endParaRPr b="1" sz="4200">
              <a:solidFill>
                <a:schemeClr val="dk1"/>
              </a:solidFill>
              <a:latin typeface="Lato"/>
              <a:ea typeface="Lato"/>
              <a:cs typeface="Lato"/>
              <a:sym typeface="Lato"/>
            </a:endParaRPr>
          </a:p>
          <a:p>
            <a:pPr indent="0" lvl="0" marL="0" rtl="0" algn="ctr">
              <a:spcBef>
                <a:spcPts val="1200"/>
              </a:spcBef>
              <a:spcAft>
                <a:spcPts val="1200"/>
              </a:spcAft>
              <a:buNone/>
            </a:pPr>
            <a:r>
              <a:rPr lang="en" sz="3000">
                <a:solidFill>
                  <a:schemeClr val="dk1"/>
                </a:solidFill>
                <a:latin typeface="Lato"/>
                <a:ea typeface="Lato"/>
                <a:cs typeface="Lato"/>
                <a:sym typeface="Lato"/>
              </a:rPr>
              <a:t>How can we benchmark both individual and cross capabilities in LLMs?</a:t>
            </a:r>
            <a:r>
              <a:rPr lang="en" sz="3000">
                <a:solidFill>
                  <a:schemeClr val="dk1"/>
                </a:solidFill>
                <a:latin typeface="Lato"/>
                <a:ea typeface="Lato"/>
                <a:cs typeface="Lato"/>
                <a:sym typeface="Lato"/>
              </a:rPr>
              <a:t> </a:t>
            </a:r>
            <a:endParaRPr b="1" sz="4200">
              <a:solidFill>
                <a:schemeClr val="dk1"/>
              </a:solidFill>
              <a:latin typeface="Lato"/>
              <a:ea typeface="Lato"/>
              <a:cs typeface="Lato"/>
              <a:sym typeface="Lato"/>
            </a:endParaRPr>
          </a:p>
        </p:txBody>
      </p:sp>
      <p:sp>
        <p:nvSpPr>
          <p:cNvPr id="166" name="Google Shape;16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CrossEval Benchmark</a:t>
            </a:r>
            <a:endParaRPr>
              <a:latin typeface="Lato"/>
              <a:ea typeface="Lato"/>
              <a:cs typeface="Lato"/>
              <a:sym typeface="Lato"/>
            </a:endParaRPr>
          </a:p>
        </p:txBody>
      </p:sp>
      <p:sp>
        <p:nvSpPr>
          <p:cNvPr id="172" name="Google Shape;172;p28"/>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Overview: what does our benchmark include?</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Setting</a:t>
            </a:r>
            <a:endParaRPr>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Single-turn, open-ended, expert-annotated prompts</a:t>
            </a:r>
            <a:endParaRPr sz="1200">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FF0000"/>
                </a:solidFill>
                <a:latin typeface="Lato"/>
                <a:ea typeface="Lato"/>
                <a:cs typeface="Lato"/>
                <a:sym typeface="Lato"/>
              </a:rPr>
              <a:t>1,400</a:t>
            </a:r>
            <a:r>
              <a:rPr lang="en">
                <a:solidFill>
                  <a:srgbClr val="000000"/>
                </a:solidFill>
                <a:latin typeface="Lato"/>
                <a:ea typeface="Lato"/>
                <a:cs typeface="Lato"/>
                <a:sym typeface="Lato"/>
              </a:rPr>
              <a:t> prompts for 14 capabilities</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Difficulty level</a:t>
            </a:r>
            <a:endParaRPr>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10% Easy, 30% </a:t>
            </a:r>
            <a:r>
              <a:rPr lang="en" sz="1200">
                <a:solidFill>
                  <a:srgbClr val="000000"/>
                </a:solidFill>
                <a:latin typeface="Lato"/>
                <a:ea typeface="Lato"/>
                <a:cs typeface="Lato"/>
                <a:sym typeface="Lato"/>
              </a:rPr>
              <a:t>Medium</a:t>
            </a:r>
            <a:r>
              <a:rPr lang="en" sz="1200">
                <a:solidFill>
                  <a:srgbClr val="000000"/>
                </a:solidFill>
                <a:latin typeface="Lato"/>
                <a:ea typeface="Lato"/>
                <a:cs typeface="Lato"/>
                <a:sym typeface="Lato"/>
              </a:rPr>
              <a:t>, 60% Hard</a:t>
            </a:r>
            <a:endParaRPr sz="1200">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Multiple reference examples for each prompt (</a:t>
            </a:r>
            <a:r>
              <a:rPr lang="en">
                <a:solidFill>
                  <a:srgbClr val="0000FF"/>
                </a:solidFill>
                <a:latin typeface="Lato"/>
                <a:ea typeface="Lato"/>
                <a:cs typeface="Lato"/>
                <a:sym typeface="Lato"/>
              </a:rPr>
              <a:t>used for evaluation</a:t>
            </a:r>
            <a:r>
              <a:rPr lang="en">
                <a:solidFill>
                  <a:srgbClr val="000000"/>
                </a:solidFill>
                <a:latin typeface="Lato"/>
                <a:ea typeface="Lato"/>
                <a:cs typeface="Lato"/>
                <a:sym typeface="Lato"/>
              </a:rPr>
              <a:t>)</a:t>
            </a:r>
            <a:endParaRPr>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3 collected model responses (bad, medium, hard)</a:t>
            </a:r>
            <a:endParaRPr sz="1200">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2 reviews for each model response</a:t>
            </a:r>
            <a:endParaRPr sz="1200">
              <a:solidFill>
                <a:srgbClr val="000000"/>
              </a:solidFill>
              <a:latin typeface="Lato"/>
              <a:ea typeface="Lato"/>
              <a:cs typeface="Lato"/>
              <a:sym typeface="Lato"/>
            </a:endParaRPr>
          </a:p>
          <a:p>
            <a:pPr indent="-304800" lvl="3" marL="18288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Human rating + </a:t>
            </a:r>
            <a:r>
              <a:rPr lang="en" sz="1200">
                <a:solidFill>
                  <a:srgbClr val="000000"/>
                </a:solidFill>
                <a:latin typeface="Lato"/>
                <a:ea typeface="Lato"/>
                <a:cs typeface="Lato"/>
                <a:sym typeface="Lato"/>
              </a:rPr>
              <a:t>explanation</a:t>
            </a:r>
            <a:endParaRPr sz="1200">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Overall, </a:t>
            </a:r>
            <a:r>
              <a:rPr lang="en" sz="1200">
                <a:solidFill>
                  <a:srgbClr val="FF0000"/>
                </a:solidFill>
                <a:latin typeface="Lato"/>
                <a:ea typeface="Lato"/>
                <a:cs typeface="Lato"/>
                <a:sym typeface="Lato"/>
              </a:rPr>
              <a:t>4,200 model responses and 8,400 human ratings with explanations</a:t>
            </a:r>
            <a:endParaRPr sz="1200">
              <a:solidFill>
                <a:srgbClr val="FF0000"/>
              </a:solidFill>
              <a:latin typeface="Lato"/>
              <a:ea typeface="Lato"/>
              <a:cs typeface="Lato"/>
              <a:sym typeface="Lato"/>
            </a:endParaRPr>
          </a:p>
        </p:txBody>
      </p:sp>
      <p:sp>
        <p:nvSpPr>
          <p:cNvPr id="173" name="Google Shape;17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CrossEval Benchmark</a:t>
            </a:r>
            <a:endParaRPr>
              <a:latin typeface="Lato"/>
              <a:ea typeface="Lato"/>
              <a:cs typeface="Lato"/>
              <a:sym typeface="Lato"/>
            </a:endParaRPr>
          </a:p>
        </p:txBody>
      </p:sp>
      <p:sp>
        <p:nvSpPr>
          <p:cNvPr id="179" name="Google Shape;179;p29"/>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Statistics for the prompts</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100 prompts for each capability</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76 Level-1 and 332 Level-2 categories</a:t>
            </a:r>
            <a:endParaRPr>
              <a:solidFill>
                <a:srgbClr val="000000"/>
              </a:solidFill>
              <a:latin typeface="Lato"/>
              <a:ea typeface="Lato"/>
              <a:cs typeface="Lato"/>
              <a:sym typeface="Lato"/>
            </a:endParaRPr>
          </a:p>
        </p:txBody>
      </p:sp>
      <p:pic>
        <p:nvPicPr>
          <p:cNvPr id="180" name="Google Shape;180;p29"/>
          <p:cNvPicPr preferRelativeResize="0"/>
          <p:nvPr/>
        </p:nvPicPr>
        <p:blipFill>
          <a:blip r:embed="rId3">
            <a:alphaModFix/>
          </a:blip>
          <a:stretch>
            <a:fillRect/>
          </a:stretch>
        </p:blipFill>
        <p:spPr>
          <a:xfrm>
            <a:off x="1251338" y="1974650"/>
            <a:ext cx="6301727" cy="2981625"/>
          </a:xfrm>
          <a:prstGeom prst="rect">
            <a:avLst/>
          </a:prstGeom>
          <a:noFill/>
          <a:ln>
            <a:noFill/>
          </a:ln>
        </p:spPr>
      </p:pic>
      <p:sp>
        <p:nvSpPr>
          <p:cNvPr id="181" name="Google Shape;18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CrossEval Benchmark</a:t>
            </a:r>
            <a:endParaRPr>
              <a:latin typeface="Lato"/>
              <a:ea typeface="Lato"/>
              <a:cs typeface="Lato"/>
              <a:sym typeface="Lato"/>
            </a:endParaRPr>
          </a:p>
        </p:txBody>
      </p:sp>
      <p:sp>
        <p:nvSpPr>
          <p:cNvPr id="187" name="Google Shape;187;p30"/>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Why not annotate ground truth for each prompt?</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Many open-ended queries do not have a single correct answer</a:t>
            </a:r>
            <a:endParaRPr>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How do you predict the 2024 U.S. election?</a:t>
            </a:r>
            <a:endParaRPr sz="1200">
              <a:solidFill>
                <a:srgbClr val="000000"/>
              </a:solidFill>
              <a:latin typeface="Lato"/>
              <a:ea typeface="Lato"/>
              <a:cs typeface="Lato"/>
              <a:sym typeface="Lato"/>
            </a:endParaRPr>
          </a:p>
          <a:p>
            <a:pPr indent="0" lvl="0" marL="1371600" rtl="0" algn="l">
              <a:spcBef>
                <a:spcPts val="1200"/>
              </a:spcBef>
              <a:spcAft>
                <a:spcPts val="0"/>
              </a:spcAft>
              <a:buNone/>
            </a:pPr>
            <a:r>
              <a:t/>
            </a:r>
            <a:endParaRPr sz="100">
              <a:solidFill>
                <a:srgbClr val="000000"/>
              </a:solidFill>
              <a:latin typeface="Lato"/>
              <a:ea typeface="Lato"/>
              <a:cs typeface="Lato"/>
              <a:sym typeface="Lato"/>
            </a:endParaRPr>
          </a:p>
          <a:p>
            <a:pPr indent="-317500" lvl="1" marL="914400" marR="0" rtl="0" algn="l">
              <a:lnSpc>
                <a:spcPct val="115000"/>
              </a:lnSpc>
              <a:spcBef>
                <a:spcPts val="1200"/>
              </a:spcBef>
              <a:spcAft>
                <a:spcPts val="0"/>
              </a:spcAft>
              <a:buClr>
                <a:srgbClr val="000000"/>
              </a:buClr>
              <a:buSzPts val="1400"/>
              <a:buFont typeface="Lato"/>
              <a:buChar char="○"/>
            </a:pPr>
            <a:r>
              <a:rPr lang="en">
                <a:solidFill>
                  <a:srgbClr val="000000"/>
                </a:solidFill>
                <a:latin typeface="Lato"/>
                <a:ea typeface="Lato"/>
                <a:cs typeface="Lato"/>
                <a:sym typeface="Lato"/>
              </a:rPr>
              <a:t>Many prompts remain challenging even for college-level expert annotators</a:t>
            </a:r>
            <a:endParaRPr>
              <a:solidFill>
                <a:srgbClr val="000000"/>
              </a:solidFill>
              <a:latin typeface="Lato"/>
              <a:ea typeface="Lato"/>
              <a:cs typeface="Lato"/>
              <a:sym typeface="Lato"/>
            </a:endParaRPr>
          </a:p>
          <a:p>
            <a:pPr indent="-304800" lvl="2" marL="1371600" marR="0" rtl="0" algn="l">
              <a:lnSpc>
                <a:spcPct val="115000"/>
              </a:lnSpc>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Olympiad-level math or coding problem</a:t>
            </a:r>
            <a:endParaRPr sz="1200">
              <a:solidFill>
                <a:srgbClr val="000000"/>
              </a:solidFill>
              <a:latin typeface="Lato"/>
              <a:ea typeface="Lato"/>
              <a:cs typeface="Lato"/>
              <a:sym typeface="Lato"/>
            </a:endParaRPr>
          </a:p>
          <a:p>
            <a:pPr indent="0" lvl="0" marL="1371600" marR="0" rtl="0" algn="l">
              <a:lnSpc>
                <a:spcPct val="115000"/>
              </a:lnSpc>
              <a:spcBef>
                <a:spcPts val="1200"/>
              </a:spcBef>
              <a:spcAft>
                <a:spcPts val="0"/>
              </a:spcAft>
              <a:buNone/>
            </a:pPr>
            <a:r>
              <a:t/>
            </a:r>
            <a:endParaRPr sz="100">
              <a:solidFill>
                <a:srgbClr val="000000"/>
              </a:solidFill>
              <a:latin typeface="Lato"/>
              <a:ea typeface="Lato"/>
              <a:cs typeface="Lato"/>
              <a:sym typeface="Lato"/>
            </a:endParaRPr>
          </a:p>
          <a:p>
            <a:pPr indent="-317500" lvl="1" marL="914400" marR="0" rtl="0" algn="l">
              <a:lnSpc>
                <a:spcPct val="115000"/>
              </a:lnSpc>
              <a:spcBef>
                <a:spcPts val="1200"/>
              </a:spcBef>
              <a:spcAft>
                <a:spcPts val="0"/>
              </a:spcAft>
              <a:buClr>
                <a:srgbClr val="000000"/>
              </a:buClr>
              <a:buSzPts val="1400"/>
              <a:buFont typeface="Lato"/>
              <a:buChar char="○"/>
            </a:pPr>
            <a:r>
              <a:rPr lang="en">
                <a:solidFill>
                  <a:srgbClr val="000000"/>
                </a:solidFill>
                <a:latin typeface="Lato"/>
                <a:ea typeface="Lato"/>
                <a:cs typeface="Lato"/>
                <a:sym typeface="Lato"/>
              </a:rPr>
              <a:t>For prompts related to tool use, the correct response can be dynamic</a:t>
            </a:r>
            <a:endParaRPr>
              <a:solidFill>
                <a:srgbClr val="000000"/>
              </a:solidFill>
              <a:latin typeface="Lato"/>
              <a:ea typeface="Lato"/>
              <a:cs typeface="Lato"/>
              <a:sym typeface="Lato"/>
            </a:endParaRPr>
          </a:p>
          <a:p>
            <a:pPr indent="-304800" lvl="2" marL="1371600" marR="0" rtl="0" algn="l">
              <a:lnSpc>
                <a:spcPct val="115000"/>
              </a:lnSpc>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What is the temperature in Champaign today?</a:t>
            </a:r>
            <a:endParaRPr sz="1200">
              <a:solidFill>
                <a:srgbClr val="000000"/>
              </a:solidFill>
              <a:latin typeface="Lato"/>
              <a:ea typeface="Lato"/>
              <a:cs typeface="Lato"/>
              <a:sym typeface="Lato"/>
            </a:endParaRPr>
          </a:p>
          <a:p>
            <a:pPr indent="0" lvl="0" marL="1371600" marR="0" rtl="0" algn="l">
              <a:lnSpc>
                <a:spcPct val="115000"/>
              </a:lnSpc>
              <a:spcBef>
                <a:spcPts val="1200"/>
              </a:spcBef>
              <a:spcAft>
                <a:spcPts val="0"/>
              </a:spcAft>
              <a:buNone/>
            </a:pPr>
            <a:r>
              <a:t/>
            </a:r>
            <a:endParaRPr sz="100">
              <a:solidFill>
                <a:srgbClr val="000000"/>
              </a:solidFill>
              <a:latin typeface="Lato"/>
              <a:ea typeface="Lato"/>
              <a:cs typeface="Lato"/>
              <a:sym typeface="Lato"/>
            </a:endParaRPr>
          </a:p>
          <a:p>
            <a:pPr indent="-342900" lvl="0" marL="457200" marR="0" rtl="0" algn="l">
              <a:lnSpc>
                <a:spcPct val="115000"/>
              </a:lnSpc>
              <a:spcBef>
                <a:spcPts val="1200"/>
              </a:spcBef>
              <a:spcAft>
                <a:spcPts val="0"/>
              </a:spcAft>
              <a:buClr>
                <a:srgbClr val="000000"/>
              </a:buClr>
              <a:buSzPts val="1800"/>
              <a:buFont typeface="Lato"/>
              <a:buChar char="●"/>
            </a:pPr>
            <a:r>
              <a:rPr lang="en">
                <a:solidFill>
                  <a:srgbClr val="000000"/>
                </a:solidFill>
                <a:latin typeface="Lato"/>
                <a:ea typeface="Lato"/>
                <a:cs typeface="Lato"/>
                <a:sym typeface="Lato"/>
              </a:rPr>
              <a:t>Our solution</a:t>
            </a:r>
            <a:endParaRPr>
              <a:solidFill>
                <a:srgbClr val="000000"/>
              </a:solidFill>
              <a:latin typeface="Lato"/>
              <a:ea typeface="Lato"/>
              <a:cs typeface="Lato"/>
              <a:sym typeface="Lato"/>
            </a:endParaRPr>
          </a:p>
          <a:p>
            <a:pPr indent="-317500" lvl="1" marL="914400" marR="0" rtl="0" algn="l">
              <a:lnSpc>
                <a:spcPct val="115000"/>
              </a:lnSpc>
              <a:spcBef>
                <a:spcPts val="0"/>
              </a:spcBef>
              <a:spcAft>
                <a:spcPts val="0"/>
              </a:spcAft>
              <a:buClr>
                <a:srgbClr val="000000"/>
              </a:buClr>
              <a:buSzPts val="1400"/>
              <a:buFont typeface="Lato"/>
              <a:buChar char="○"/>
            </a:pPr>
            <a:r>
              <a:rPr lang="en">
                <a:solidFill>
                  <a:srgbClr val="FF0000"/>
                </a:solidFill>
                <a:latin typeface="Lato"/>
                <a:ea typeface="Lato"/>
                <a:cs typeface="Lato"/>
                <a:sym typeface="Lato"/>
              </a:rPr>
              <a:t>Reference examples</a:t>
            </a:r>
            <a:r>
              <a:rPr lang="en">
                <a:solidFill>
                  <a:srgbClr val="000000"/>
                </a:solidFill>
                <a:latin typeface="Lato"/>
                <a:ea typeface="Lato"/>
                <a:cs typeface="Lato"/>
                <a:sym typeface="Lato"/>
              </a:rPr>
              <a:t> specific to the current prompt for a more reliable LLM-as-a-Judge</a:t>
            </a:r>
            <a:endParaRPr>
              <a:solidFill>
                <a:srgbClr val="000000"/>
              </a:solidFill>
              <a:latin typeface="Lato"/>
              <a:ea typeface="Lato"/>
              <a:cs typeface="Lato"/>
              <a:sym typeface="Lato"/>
            </a:endParaRPr>
          </a:p>
          <a:p>
            <a:pPr indent="-317500" lvl="2" marL="1371600" marR="0" rtl="0" algn="l">
              <a:lnSpc>
                <a:spcPct val="115000"/>
              </a:lnSpc>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Reference examples = 3 model responses + 6 human reviews</a:t>
            </a:r>
            <a:endParaRPr>
              <a:solidFill>
                <a:srgbClr val="000000"/>
              </a:solidFill>
              <a:latin typeface="Lato"/>
              <a:ea typeface="Lato"/>
              <a:cs typeface="Lato"/>
              <a:sym typeface="Lato"/>
            </a:endParaRPr>
          </a:p>
        </p:txBody>
      </p:sp>
      <p:sp>
        <p:nvSpPr>
          <p:cNvPr id="188" name="Google Shape;18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Reference Examples</a:t>
            </a:r>
            <a:endParaRPr>
              <a:latin typeface="Lato"/>
              <a:ea typeface="Lato"/>
              <a:cs typeface="Lato"/>
              <a:sym typeface="Lato"/>
            </a:endParaRPr>
          </a:p>
        </p:txBody>
      </p:sp>
      <p:pic>
        <p:nvPicPr>
          <p:cNvPr id="194" name="Google Shape;194;p31"/>
          <p:cNvPicPr preferRelativeResize="0"/>
          <p:nvPr/>
        </p:nvPicPr>
        <p:blipFill>
          <a:blip r:embed="rId3">
            <a:alphaModFix/>
          </a:blip>
          <a:stretch>
            <a:fillRect/>
          </a:stretch>
        </p:blipFill>
        <p:spPr>
          <a:xfrm>
            <a:off x="955850" y="1069550"/>
            <a:ext cx="7232307" cy="3820975"/>
          </a:xfrm>
          <a:prstGeom prst="rect">
            <a:avLst/>
          </a:prstGeom>
          <a:noFill/>
          <a:ln>
            <a:noFill/>
          </a:ln>
        </p:spPr>
      </p:pic>
      <p:sp>
        <p:nvSpPr>
          <p:cNvPr id="195" name="Google Shape;195;p31"/>
          <p:cNvSpPr/>
          <p:nvPr/>
        </p:nvSpPr>
        <p:spPr>
          <a:xfrm>
            <a:off x="1056150" y="3406550"/>
            <a:ext cx="798000" cy="14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31"/>
          <p:cNvSpPr/>
          <p:nvPr/>
        </p:nvSpPr>
        <p:spPr>
          <a:xfrm>
            <a:off x="1056150" y="4162475"/>
            <a:ext cx="798000" cy="14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31"/>
          <p:cNvSpPr/>
          <p:nvPr/>
        </p:nvSpPr>
        <p:spPr>
          <a:xfrm>
            <a:off x="1905975" y="3554150"/>
            <a:ext cx="5359800" cy="147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31"/>
          <p:cNvSpPr/>
          <p:nvPr/>
        </p:nvSpPr>
        <p:spPr>
          <a:xfrm>
            <a:off x="1905975" y="4310075"/>
            <a:ext cx="5359800" cy="182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Reference Examples</a:t>
            </a:r>
            <a:endParaRPr>
              <a:latin typeface="Lato"/>
              <a:ea typeface="Lato"/>
              <a:cs typeface="Lato"/>
              <a:sym typeface="Lato"/>
            </a:endParaRPr>
          </a:p>
        </p:txBody>
      </p:sp>
      <p:pic>
        <p:nvPicPr>
          <p:cNvPr id="205" name="Google Shape;205;p32"/>
          <p:cNvPicPr preferRelativeResize="0"/>
          <p:nvPr/>
        </p:nvPicPr>
        <p:blipFill>
          <a:blip r:embed="rId3">
            <a:alphaModFix/>
          </a:blip>
          <a:stretch>
            <a:fillRect/>
          </a:stretch>
        </p:blipFill>
        <p:spPr>
          <a:xfrm>
            <a:off x="969751" y="1230124"/>
            <a:ext cx="7204500" cy="471400"/>
          </a:xfrm>
          <a:prstGeom prst="rect">
            <a:avLst/>
          </a:prstGeom>
          <a:noFill/>
          <a:ln>
            <a:noFill/>
          </a:ln>
        </p:spPr>
      </p:pic>
      <p:pic>
        <p:nvPicPr>
          <p:cNvPr id="206" name="Google Shape;206;p32"/>
          <p:cNvPicPr preferRelativeResize="0"/>
          <p:nvPr/>
        </p:nvPicPr>
        <p:blipFill>
          <a:blip r:embed="rId4">
            <a:alphaModFix/>
          </a:blip>
          <a:stretch>
            <a:fillRect/>
          </a:stretch>
        </p:blipFill>
        <p:spPr>
          <a:xfrm>
            <a:off x="969750" y="1941350"/>
            <a:ext cx="7204500" cy="2933574"/>
          </a:xfrm>
          <a:prstGeom prst="rect">
            <a:avLst/>
          </a:prstGeom>
          <a:noFill/>
          <a:ln>
            <a:noFill/>
          </a:ln>
        </p:spPr>
      </p:pic>
      <p:sp>
        <p:nvSpPr>
          <p:cNvPr id="207" name="Google Shape;207;p32"/>
          <p:cNvSpPr txBox="1"/>
          <p:nvPr/>
        </p:nvSpPr>
        <p:spPr>
          <a:xfrm>
            <a:off x="1015925" y="1602650"/>
            <a:ext cx="386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t>
            </a:r>
            <a:endParaRPr sz="1000"/>
          </a:p>
        </p:txBody>
      </p:sp>
      <p:sp>
        <p:nvSpPr>
          <p:cNvPr id="208" name="Google Shape;208;p32"/>
          <p:cNvSpPr/>
          <p:nvPr/>
        </p:nvSpPr>
        <p:spPr>
          <a:xfrm>
            <a:off x="1056150" y="3460200"/>
            <a:ext cx="798000" cy="14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32"/>
          <p:cNvSpPr/>
          <p:nvPr/>
        </p:nvSpPr>
        <p:spPr>
          <a:xfrm>
            <a:off x="1056150" y="4209425"/>
            <a:ext cx="798000" cy="14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32"/>
          <p:cNvSpPr/>
          <p:nvPr/>
        </p:nvSpPr>
        <p:spPr>
          <a:xfrm>
            <a:off x="1056150" y="3762050"/>
            <a:ext cx="3862800" cy="147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Background</a:t>
            </a:r>
            <a:r>
              <a:rPr lang="en">
                <a:latin typeface="Lato"/>
                <a:ea typeface="Lato"/>
                <a:cs typeface="Lato"/>
                <a:sym typeface="Lato"/>
              </a:rPr>
              <a:t>: Development</a:t>
            </a:r>
            <a:r>
              <a:rPr lang="en">
                <a:latin typeface="Lato"/>
                <a:ea typeface="Lato"/>
                <a:cs typeface="Lato"/>
                <a:sym typeface="Lato"/>
              </a:rPr>
              <a:t> of LLMs</a:t>
            </a:r>
            <a:endParaRPr>
              <a:latin typeface="Lato"/>
              <a:ea typeface="Lato"/>
              <a:cs typeface="Lato"/>
              <a:sym typeface="Lato"/>
            </a:endParaRPr>
          </a:p>
        </p:txBody>
      </p:sp>
      <p:sp>
        <p:nvSpPr>
          <p:cNvPr id="68" name="Google Shape;68;p15"/>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Development of  LLMs heavily focuses on individual capabilities</a:t>
            </a:r>
            <a:endParaRPr>
              <a:solidFill>
                <a:srgbClr val="000000"/>
              </a:solidFill>
              <a:latin typeface="Lato"/>
              <a:ea typeface="Lato"/>
              <a:cs typeface="Lato"/>
              <a:sym typeface="Lato"/>
            </a:endParaRPr>
          </a:p>
          <a:p>
            <a:pPr indent="-330200" lvl="1" marL="914400" rtl="0" algn="l">
              <a:spcBef>
                <a:spcPts val="0"/>
              </a:spcBef>
              <a:spcAft>
                <a:spcPts val="0"/>
              </a:spcAft>
              <a:buClr>
                <a:srgbClr val="000000"/>
              </a:buClr>
              <a:buSzPts val="1600"/>
              <a:buFont typeface="Lato"/>
              <a:buChar char="○"/>
            </a:pPr>
            <a:r>
              <a:rPr lang="en" sz="1600">
                <a:solidFill>
                  <a:srgbClr val="000000"/>
                </a:solidFill>
                <a:latin typeface="Lato"/>
                <a:ea typeface="Lato"/>
                <a:cs typeface="Lato"/>
                <a:sym typeface="Lato"/>
              </a:rPr>
              <a:t>Data Mix + Supervised Fine-tuning</a:t>
            </a:r>
            <a:endParaRPr sz="1600">
              <a:solidFill>
                <a:srgbClr val="000000"/>
              </a:solidFill>
              <a:latin typeface="Lato"/>
              <a:ea typeface="Lato"/>
              <a:cs typeface="Lato"/>
              <a:sym typeface="Lato"/>
            </a:endParaRPr>
          </a:p>
          <a:p>
            <a:pPr indent="-330200" lvl="1" marL="914400" rtl="0" algn="l">
              <a:spcBef>
                <a:spcPts val="0"/>
              </a:spcBef>
              <a:spcAft>
                <a:spcPts val="0"/>
              </a:spcAft>
              <a:buClr>
                <a:srgbClr val="000000"/>
              </a:buClr>
              <a:buSzPts val="1600"/>
              <a:buFont typeface="Lato"/>
              <a:buChar char="○"/>
            </a:pPr>
            <a:r>
              <a:rPr lang="en" sz="1600">
                <a:solidFill>
                  <a:srgbClr val="000000"/>
                </a:solidFill>
                <a:latin typeface="Lato"/>
                <a:ea typeface="Lato"/>
                <a:cs typeface="Lato"/>
                <a:sym typeface="Lato"/>
              </a:rPr>
              <a:t>For example, data for post-training for Llama 3 is:</a:t>
            </a:r>
            <a:endParaRPr sz="1600">
              <a:solidFill>
                <a:srgbClr val="000000"/>
              </a:solidFill>
              <a:latin typeface="Lato"/>
              <a:ea typeface="Lato"/>
              <a:cs typeface="Lato"/>
              <a:sym typeface="Lato"/>
            </a:endParaRPr>
          </a:p>
        </p:txBody>
      </p:sp>
      <p:pic>
        <p:nvPicPr>
          <p:cNvPr id="69" name="Google Shape;69;p15"/>
          <p:cNvPicPr preferRelativeResize="0"/>
          <p:nvPr/>
        </p:nvPicPr>
        <p:blipFill>
          <a:blip r:embed="rId3">
            <a:alphaModFix/>
          </a:blip>
          <a:stretch>
            <a:fillRect/>
          </a:stretch>
        </p:blipFill>
        <p:spPr>
          <a:xfrm>
            <a:off x="417912" y="2129050"/>
            <a:ext cx="8308176" cy="2612850"/>
          </a:xfrm>
          <a:prstGeom prst="rect">
            <a:avLst/>
          </a:prstGeom>
          <a:noFill/>
          <a:ln>
            <a:noFill/>
          </a:ln>
        </p:spPr>
      </p:pic>
      <p:sp>
        <p:nvSpPr>
          <p:cNvPr id="70" name="Google Shape;70;p15"/>
          <p:cNvSpPr txBox="1"/>
          <p:nvPr/>
        </p:nvSpPr>
        <p:spPr>
          <a:xfrm>
            <a:off x="504900" y="4766700"/>
            <a:ext cx="8134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Llama Team. The Llama 3 Herd of Models. 2024 Preprint.</a:t>
            </a:r>
            <a:endParaRPr sz="1000">
              <a:solidFill>
                <a:srgbClr val="666666"/>
              </a:solidFill>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Inter-Rater Agreement</a:t>
            </a:r>
            <a:endParaRPr>
              <a:latin typeface="Lato"/>
              <a:ea typeface="Lato"/>
              <a:cs typeface="Lato"/>
              <a:sym typeface="Lato"/>
            </a:endParaRPr>
          </a:p>
        </p:txBody>
      </p:sp>
      <p:sp>
        <p:nvSpPr>
          <p:cNvPr id="217" name="Google Shape;217;p33"/>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Training Round on 30% Benchmark</a:t>
            </a:r>
            <a:endParaRPr>
              <a:solidFill>
                <a:srgbClr val="000000"/>
              </a:solidFill>
              <a:latin typeface="Lato"/>
              <a:ea typeface="Lato"/>
              <a:cs typeface="Lato"/>
              <a:sym typeface="Lato"/>
            </a:endParaRPr>
          </a:p>
          <a:p>
            <a:pPr indent="-342900" lvl="1" marL="9144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Agreement Rate (1-5 scale)</a:t>
            </a:r>
            <a:endParaRPr>
              <a:solidFill>
                <a:srgbClr val="000000"/>
              </a:solidFill>
              <a:latin typeface="Lato"/>
              <a:ea typeface="Lato"/>
              <a:cs typeface="Lato"/>
              <a:sym typeface="Lato"/>
            </a:endParaRPr>
          </a:p>
          <a:p>
            <a:pPr indent="-317500" lvl="2" marL="13716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33.7% → 45.8% → 47.4%</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K-Alpha</a:t>
            </a:r>
            <a:endParaRPr>
              <a:solidFill>
                <a:srgbClr val="000000"/>
              </a:solidFill>
              <a:latin typeface="Lato"/>
              <a:ea typeface="Lato"/>
              <a:cs typeface="Lato"/>
              <a:sym typeface="Lato"/>
            </a:endParaRPr>
          </a:p>
          <a:p>
            <a:pPr indent="-317500" lvl="2" marL="13716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0.48 → 0.66 → 0.73</a:t>
            </a:r>
            <a:endParaRPr>
              <a:solidFill>
                <a:srgbClr val="000000"/>
              </a:solidFill>
              <a:latin typeface="Lato"/>
              <a:ea typeface="Lato"/>
              <a:cs typeface="Lato"/>
              <a:sym typeface="Lato"/>
            </a:endParaRPr>
          </a:p>
          <a:p>
            <a:pPr indent="0" lvl="0" marL="0" rtl="0" algn="l">
              <a:spcBef>
                <a:spcPts val="0"/>
              </a:spcBef>
              <a:spcAft>
                <a:spcPts val="0"/>
              </a:spcAft>
              <a:buNone/>
            </a:pPr>
            <a:r>
              <a:t/>
            </a:r>
            <a:endParaRPr>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Inter-Rater Agreement on Full Benchmark after Training</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Agreement Rate (1-5 scale)</a:t>
            </a:r>
            <a:endParaRPr>
              <a:solidFill>
                <a:srgbClr val="000000"/>
              </a:solidFill>
              <a:latin typeface="Lato"/>
              <a:ea typeface="Lato"/>
              <a:cs typeface="Lato"/>
              <a:sym typeface="Lato"/>
            </a:endParaRPr>
          </a:p>
          <a:p>
            <a:pPr indent="-317500" lvl="2" marL="13716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54.93%</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K-Alpha</a:t>
            </a:r>
            <a:endParaRPr>
              <a:solidFill>
                <a:srgbClr val="000000"/>
              </a:solidFill>
              <a:latin typeface="Lato"/>
              <a:ea typeface="Lato"/>
              <a:cs typeface="Lato"/>
              <a:sym typeface="Lato"/>
            </a:endParaRPr>
          </a:p>
          <a:p>
            <a:pPr indent="-317500" lvl="2" marL="13716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0.76 (strong agreement)</a:t>
            </a:r>
            <a:endParaRPr>
              <a:solidFill>
                <a:srgbClr val="000000"/>
              </a:solidFill>
              <a:latin typeface="Lato"/>
              <a:ea typeface="Lato"/>
              <a:cs typeface="Lato"/>
              <a:sym typeface="Lato"/>
            </a:endParaRPr>
          </a:p>
        </p:txBody>
      </p:sp>
      <p:sp>
        <p:nvSpPr>
          <p:cNvPr id="218" name="Google Shape;21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Prompting LLMs  to Evaluate Open-Ended Responses</a:t>
            </a:r>
            <a:endParaRPr>
              <a:latin typeface="Lato"/>
              <a:ea typeface="Lato"/>
              <a:cs typeface="Lato"/>
              <a:sym typeface="Lato"/>
            </a:endParaRPr>
          </a:p>
        </p:txBody>
      </p:sp>
      <p:sp>
        <p:nvSpPr>
          <p:cNvPr id="224" name="Google Shape;224;p34"/>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Previous Research Efforts</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Issues with LLM-as-a-Judge</a:t>
            </a:r>
            <a:endParaRPr>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No reference, overly rely on the self-generated answer</a:t>
            </a:r>
            <a:endParaRPr sz="1200">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No evaluation consistency</a:t>
            </a:r>
            <a:endParaRPr sz="1200">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Tends to give higher scores, significantly above human ratings </a:t>
            </a:r>
            <a:endParaRPr sz="1200">
              <a:solidFill>
                <a:srgbClr val="000000"/>
              </a:solidFill>
              <a:latin typeface="Lato"/>
              <a:ea typeface="Lato"/>
              <a:cs typeface="Lato"/>
              <a:sym typeface="Lato"/>
            </a:endParaRPr>
          </a:p>
          <a:p>
            <a:pPr indent="0" lvl="0" marL="1371600" rtl="0" algn="l">
              <a:spcBef>
                <a:spcPts val="1200"/>
              </a:spcBef>
              <a:spcAft>
                <a:spcPts val="0"/>
              </a:spcAft>
              <a:buNone/>
            </a:pPr>
            <a:r>
              <a:t/>
            </a:r>
            <a:endParaRPr sz="100">
              <a:solidFill>
                <a:srgbClr val="000000"/>
              </a:solidFill>
              <a:latin typeface="Lato"/>
              <a:ea typeface="Lato"/>
              <a:cs typeface="Lato"/>
              <a:sym typeface="Lato"/>
            </a:endParaRPr>
          </a:p>
          <a:p>
            <a:pPr indent="-342900" lvl="0" marL="457200" rtl="0" algn="l">
              <a:spcBef>
                <a:spcPts val="1200"/>
              </a:spcBef>
              <a:spcAft>
                <a:spcPts val="0"/>
              </a:spcAft>
              <a:buClr>
                <a:srgbClr val="000000"/>
              </a:buClr>
              <a:buSzPts val="1800"/>
              <a:buFont typeface="Lato"/>
              <a:buChar char="●"/>
            </a:pPr>
            <a:r>
              <a:rPr lang="en">
                <a:solidFill>
                  <a:srgbClr val="000000"/>
                </a:solidFill>
                <a:latin typeface="Lato"/>
                <a:ea typeface="Lato"/>
                <a:cs typeface="Lato"/>
                <a:sym typeface="Lato"/>
              </a:rPr>
              <a:t>Our Methods	</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Multi-reference-based Prompting</a:t>
            </a:r>
            <a:endParaRPr>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3 reference examples for each prompt</a:t>
            </a:r>
            <a:endParaRPr sz="1200">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Point deduction-based Prompting</a:t>
            </a:r>
            <a:endParaRPr>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Summarize the typical point deductions from references</a:t>
            </a:r>
            <a:endParaRPr sz="1200">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Apply them into model response evaluation</a:t>
            </a:r>
            <a:endParaRPr sz="1200">
              <a:solidFill>
                <a:srgbClr val="000000"/>
              </a:solidFill>
              <a:latin typeface="Lato"/>
              <a:ea typeface="Lato"/>
              <a:cs typeface="Lato"/>
              <a:sym typeface="Lato"/>
            </a:endParaRPr>
          </a:p>
        </p:txBody>
      </p:sp>
      <p:sp>
        <p:nvSpPr>
          <p:cNvPr id="225" name="Google Shape;22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Correlations with Human Judgement</a:t>
            </a:r>
            <a:endParaRPr>
              <a:latin typeface="Lato"/>
              <a:ea typeface="Lato"/>
              <a:cs typeface="Lato"/>
              <a:sym typeface="Lato"/>
            </a:endParaRPr>
          </a:p>
        </p:txBody>
      </p:sp>
      <p:sp>
        <p:nvSpPr>
          <p:cNvPr id="231" name="Google Shape;231;p35"/>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30200" lvl="0" marL="457200" rtl="0" algn="l">
              <a:spcBef>
                <a:spcPts val="600"/>
              </a:spcBef>
              <a:spcAft>
                <a:spcPts val="0"/>
              </a:spcAft>
              <a:buClr>
                <a:srgbClr val="000000"/>
              </a:buClr>
              <a:buSzPts val="1600"/>
              <a:buFont typeface="Lato"/>
              <a:buChar char="●"/>
            </a:pPr>
            <a:r>
              <a:rPr lang="en" sz="1600">
                <a:solidFill>
                  <a:srgbClr val="000000"/>
                </a:solidFill>
                <a:highlight>
                  <a:srgbClr val="FFFFFF"/>
                </a:highlight>
                <a:latin typeface="Lato"/>
                <a:ea typeface="Lato"/>
                <a:cs typeface="Lato"/>
                <a:sym typeface="Lato"/>
              </a:rPr>
              <a:t>Each LLM shows particular strengths in evaluating different capabilities</a:t>
            </a:r>
            <a:endParaRPr sz="1600">
              <a:solidFill>
                <a:srgbClr val="000000"/>
              </a:solidFill>
              <a:highlight>
                <a:srgbClr val="FFFFFF"/>
              </a:highlight>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en" sz="1600">
                <a:solidFill>
                  <a:srgbClr val="000000"/>
                </a:solidFill>
                <a:latin typeface="Lato"/>
                <a:ea typeface="Lato"/>
                <a:cs typeface="Lato"/>
                <a:sym typeface="Lato"/>
              </a:rPr>
              <a:t>Our methods can achieve nearly 0.7 Pearson correlations with expert judgements</a:t>
            </a:r>
            <a:endParaRPr sz="1600">
              <a:solidFill>
                <a:srgbClr val="000000"/>
              </a:solidFill>
              <a:latin typeface="Lato"/>
              <a:ea typeface="Lato"/>
              <a:cs typeface="Lato"/>
              <a:sym typeface="Lato"/>
            </a:endParaRPr>
          </a:p>
        </p:txBody>
      </p:sp>
      <p:pic>
        <p:nvPicPr>
          <p:cNvPr id="232" name="Google Shape;232;p35"/>
          <p:cNvPicPr preferRelativeResize="0"/>
          <p:nvPr/>
        </p:nvPicPr>
        <p:blipFill>
          <a:blip r:embed="rId3">
            <a:alphaModFix/>
          </a:blip>
          <a:stretch>
            <a:fillRect/>
          </a:stretch>
        </p:blipFill>
        <p:spPr>
          <a:xfrm>
            <a:off x="1364588" y="1745675"/>
            <a:ext cx="6075223" cy="3254174"/>
          </a:xfrm>
          <a:prstGeom prst="rect">
            <a:avLst/>
          </a:prstGeom>
          <a:noFill/>
          <a:ln>
            <a:noFill/>
          </a:ln>
        </p:spPr>
      </p:pic>
      <p:sp>
        <p:nvSpPr>
          <p:cNvPr id="233" name="Google Shape;23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Ablation Study on the Reference Examples</a:t>
            </a:r>
            <a:endParaRPr>
              <a:latin typeface="Lato"/>
              <a:ea typeface="Lato"/>
              <a:cs typeface="Lato"/>
              <a:sym typeface="Lato"/>
            </a:endParaRPr>
          </a:p>
        </p:txBody>
      </p:sp>
      <p:sp>
        <p:nvSpPr>
          <p:cNvPr id="239" name="Google Shape;239;p36"/>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Lato"/>
              <a:buChar char="●"/>
            </a:pPr>
            <a:r>
              <a:rPr lang="en" sz="1600">
                <a:solidFill>
                  <a:srgbClr val="000000"/>
                </a:solidFill>
                <a:highlight>
                  <a:srgbClr val="FFFFFF"/>
                </a:highlight>
                <a:latin typeface="Lato"/>
                <a:ea typeface="Lato"/>
                <a:cs typeface="Lato"/>
                <a:sym typeface="Lato"/>
              </a:rPr>
              <a:t>More Reference Examples → Better Correlations</a:t>
            </a:r>
            <a:endParaRPr sz="1600">
              <a:solidFill>
                <a:srgbClr val="000000"/>
              </a:solidFill>
              <a:latin typeface="Lato"/>
              <a:ea typeface="Lato"/>
              <a:cs typeface="Lato"/>
              <a:sym typeface="Lato"/>
            </a:endParaRPr>
          </a:p>
        </p:txBody>
      </p:sp>
      <p:pic>
        <p:nvPicPr>
          <p:cNvPr id="240" name="Google Shape;240;p36"/>
          <p:cNvPicPr preferRelativeResize="0"/>
          <p:nvPr/>
        </p:nvPicPr>
        <p:blipFill>
          <a:blip r:embed="rId3">
            <a:alphaModFix/>
          </a:blip>
          <a:stretch>
            <a:fillRect/>
          </a:stretch>
        </p:blipFill>
        <p:spPr>
          <a:xfrm>
            <a:off x="1766313" y="1595725"/>
            <a:ext cx="5271777" cy="3269126"/>
          </a:xfrm>
          <a:prstGeom prst="rect">
            <a:avLst/>
          </a:prstGeom>
          <a:noFill/>
          <a:ln>
            <a:noFill/>
          </a:ln>
        </p:spPr>
      </p:pic>
      <p:sp>
        <p:nvSpPr>
          <p:cNvPr id="241" name="Google Shape;24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idx="1" type="body"/>
          </p:nvPr>
        </p:nvSpPr>
        <p:spPr>
          <a:xfrm>
            <a:off x="806550" y="1028700"/>
            <a:ext cx="7530900" cy="308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200">
                <a:solidFill>
                  <a:schemeClr val="dk1"/>
                </a:solidFill>
                <a:latin typeface="Lato"/>
                <a:ea typeface="Lato"/>
                <a:cs typeface="Lato"/>
                <a:sym typeface="Lato"/>
              </a:rPr>
              <a:t>RQ III</a:t>
            </a:r>
            <a:endParaRPr b="1" sz="4200">
              <a:solidFill>
                <a:schemeClr val="dk1"/>
              </a:solidFill>
              <a:latin typeface="Lato"/>
              <a:ea typeface="Lato"/>
              <a:cs typeface="Lato"/>
              <a:sym typeface="Lato"/>
            </a:endParaRPr>
          </a:p>
          <a:p>
            <a:pPr indent="0" lvl="0" marL="0" rtl="0" algn="ctr">
              <a:spcBef>
                <a:spcPts val="1200"/>
              </a:spcBef>
              <a:spcAft>
                <a:spcPts val="1200"/>
              </a:spcAft>
              <a:buNone/>
            </a:pPr>
            <a:r>
              <a:rPr lang="en" sz="3000">
                <a:solidFill>
                  <a:schemeClr val="dk1"/>
                </a:solidFill>
                <a:latin typeface="Lato"/>
                <a:ea typeface="Lato"/>
                <a:cs typeface="Lato"/>
                <a:sym typeface="Lato"/>
              </a:rPr>
              <a:t>What patterns exist in the relationship between individual and cross-capability performance in LLMs?</a:t>
            </a:r>
            <a:endParaRPr b="1" sz="4200">
              <a:solidFill>
                <a:schemeClr val="dk1"/>
              </a:solidFill>
              <a:latin typeface="Lato"/>
              <a:ea typeface="Lato"/>
              <a:cs typeface="Lato"/>
              <a:sym typeface="Lato"/>
            </a:endParaRPr>
          </a:p>
        </p:txBody>
      </p:sp>
      <p:sp>
        <p:nvSpPr>
          <p:cNvPr id="247" name="Google Shape;24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66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ato"/>
                <a:ea typeface="Lato"/>
                <a:cs typeface="Lato"/>
                <a:sym typeface="Lato"/>
              </a:rPr>
              <a:t>Potential Patterns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53" name="Google Shape;253;p38"/>
          <p:cNvPicPr preferRelativeResize="0"/>
          <p:nvPr/>
        </p:nvPicPr>
        <p:blipFill>
          <a:blip r:embed="rId3">
            <a:alphaModFix/>
          </a:blip>
          <a:stretch>
            <a:fillRect/>
          </a:stretch>
        </p:blipFill>
        <p:spPr>
          <a:xfrm>
            <a:off x="1450675" y="878850"/>
            <a:ext cx="1657450" cy="1586400"/>
          </a:xfrm>
          <a:prstGeom prst="rect">
            <a:avLst/>
          </a:prstGeom>
          <a:noFill/>
          <a:ln>
            <a:noFill/>
          </a:ln>
        </p:spPr>
      </p:pic>
      <p:sp>
        <p:nvSpPr>
          <p:cNvPr id="254" name="Google Shape;254;p38"/>
          <p:cNvSpPr txBox="1"/>
          <p:nvPr/>
        </p:nvSpPr>
        <p:spPr>
          <a:xfrm>
            <a:off x="896700" y="2395400"/>
            <a:ext cx="2765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45F06"/>
                </a:solidFill>
                <a:latin typeface="Lato"/>
                <a:ea typeface="Lato"/>
                <a:cs typeface="Lato"/>
                <a:sym typeface="Lato"/>
              </a:rPr>
              <a:t>Synergy Theory?</a:t>
            </a:r>
            <a:endParaRPr b="1">
              <a:solidFill>
                <a:srgbClr val="B45F06"/>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Cross performance &gt; all individual</a:t>
            </a:r>
            <a:endParaRPr b="1" sz="1100">
              <a:solidFill>
                <a:schemeClr val="dk2"/>
              </a:solidFill>
              <a:latin typeface="Lato"/>
              <a:ea typeface="Lato"/>
              <a:cs typeface="Lato"/>
              <a:sym typeface="Lato"/>
            </a:endParaRPr>
          </a:p>
        </p:txBody>
      </p:sp>
      <p:sp>
        <p:nvSpPr>
          <p:cNvPr id="255" name="Google Shape;25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311700" y="445025"/>
            <a:ext cx="866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ato"/>
                <a:ea typeface="Lato"/>
                <a:cs typeface="Lato"/>
                <a:sym typeface="Lato"/>
              </a:rPr>
              <a:t>Potential Patterns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61" name="Google Shape;261;p39"/>
          <p:cNvPicPr preferRelativeResize="0"/>
          <p:nvPr/>
        </p:nvPicPr>
        <p:blipFill>
          <a:blip r:embed="rId3">
            <a:alphaModFix/>
          </a:blip>
          <a:stretch>
            <a:fillRect/>
          </a:stretch>
        </p:blipFill>
        <p:spPr>
          <a:xfrm>
            <a:off x="1450675" y="878850"/>
            <a:ext cx="1657450" cy="1586400"/>
          </a:xfrm>
          <a:prstGeom prst="rect">
            <a:avLst/>
          </a:prstGeom>
          <a:noFill/>
          <a:ln>
            <a:noFill/>
          </a:ln>
        </p:spPr>
      </p:pic>
      <p:sp>
        <p:nvSpPr>
          <p:cNvPr id="262" name="Google Shape;262;p39"/>
          <p:cNvSpPr txBox="1"/>
          <p:nvPr/>
        </p:nvSpPr>
        <p:spPr>
          <a:xfrm>
            <a:off x="896700" y="2395400"/>
            <a:ext cx="2765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45F06"/>
                </a:solidFill>
                <a:latin typeface="Lato"/>
                <a:ea typeface="Lato"/>
                <a:cs typeface="Lato"/>
                <a:sym typeface="Lato"/>
              </a:rPr>
              <a:t>Synergy Theory?</a:t>
            </a:r>
            <a:endParaRPr b="1">
              <a:solidFill>
                <a:srgbClr val="B45F06"/>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Cross performance &gt; all individual</a:t>
            </a:r>
            <a:endParaRPr b="1" sz="1100">
              <a:solidFill>
                <a:schemeClr val="dk2"/>
              </a:solidFill>
              <a:latin typeface="Lato"/>
              <a:ea typeface="Lato"/>
              <a:cs typeface="Lato"/>
              <a:sym typeface="Lato"/>
            </a:endParaRPr>
          </a:p>
        </p:txBody>
      </p:sp>
      <p:pic>
        <p:nvPicPr>
          <p:cNvPr id="263" name="Google Shape;263;p39"/>
          <p:cNvPicPr preferRelativeResize="0"/>
          <p:nvPr/>
        </p:nvPicPr>
        <p:blipFill>
          <a:blip r:embed="rId4">
            <a:alphaModFix/>
          </a:blip>
          <a:stretch>
            <a:fillRect/>
          </a:stretch>
        </p:blipFill>
        <p:spPr>
          <a:xfrm>
            <a:off x="5350300" y="847100"/>
            <a:ext cx="2001949" cy="1854200"/>
          </a:xfrm>
          <a:prstGeom prst="rect">
            <a:avLst/>
          </a:prstGeom>
          <a:noFill/>
          <a:ln>
            <a:noFill/>
          </a:ln>
        </p:spPr>
      </p:pic>
      <p:sp>
        <p:nvSpPr>
          <p:cNvPr id="264" name="Google Shape;264;p39"/>
          <p:cNvSpPr txBox="1"/>
          <p:nvPr/>
        </p:nvSpPr>
        <p:spPr>
          <a:xfrm>
            <a:off x="4560575" y="2395400"/>
            <a:ext cx="3581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45F06"/>
                </a:solidFill>
                <a:latin typeface="Lato"/>
                <a:ea typeface="Lato"/>
                <a:cs typeface="Lato"/>
                <a:sym typeface="Lato"/>
              </a:rPr>
              <a:t>Compensatory Mechanisms?</a:t>
            </a:r>
            <a:endParaRPr b="1">
              <a:solidFill>
                <a:srgbClr val="B45F06"/>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Stronger capabilities can compensate for weaker ones</a:t>
            </a:r>
            <a:endParaRPr b="1" sz="1100">
              <a:solidFill>
                <a:schemeClr val="dk2"/>
              </a:solidFill>
              <a:latin typeface="Lato"/>
              <a:ea typeface="Lato"/>
              <a:cs typeface="Lato"/>
              <a:sym typeface="Lato"/>
            </a:endParaRPr>
          </a:p>
        </p:txBody>
      </p:sp>
      <p:sp>
        <p:nvSpPr>
          <p:cNvPr id="265" name="Google Shape;26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445025"/>
            <a:ext cx="866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ato"/>
                <a:ea typeface="Lato"/>
                <a:cs typeface="Lato"/>
                <a:sym typeface="Lato"/>
              </a:rPr>
              <a:t>Potential Patterns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71" name="Google Shape;271;p40"/>
          <p:cNvPicPr preferRelativeResize="0"/>
          <p:nvPr/>
        </p:nvPicPr>
        <p:blipFill>
          <a:blip r:embed="rId3">
            <a:alphaModFix/>
          </a:blip>
          <a:stretch>
            <a:fillRect/>
          </a:stretch>
        </p:blipFill>
        <p:spPr>
          <a:xfrm>
            <a:off x="1450675" y="878850"/>
            <a:ext cx="1657450" cy="1586400"/>
          </a:xfrm>
          <a:prstGeom prst="rect">
            <a:avLst/>
          </a:prstGeom>
          <a:noFill/>
          <a:ln>
            <a:noFill/>
          </a:ln>
        </p:spPr>
      </p:pic>
      <p:sp>
        <p:nvSpPr>
          <p:cNvPr id="272" name="Google Shape;272;p40"/>
          <p:cNvSpPr txBox="1"/>
          <p:nvPr/>
        </p:nvSpPr>
        <p:spPr>
          <a:xfrm>
            <a:off x="896700" y="2395400"/>
            <a:ext cx="2765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45F06"/>
                </a:solidFill>
                <a:latin typeface="Lato"/>
                <a:ea typeface="Lato"/>
                <a:cs typeface="Lato"/>
                <a:sym typeface="Lato"/>
              </a:rPr>
              <a:t>Synergy Theory?</a:t>
            </a:r>
            <a:endParaRPr b="1">
              <a:solidFill>
                <a:srgbClr val="B45F06"/>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Cross performance &gt; all individual</a:t>
            </a:r>
            <a:endParaRPr b="1" sz="1100">
              <a:solidFill>
                <a:schemeClr val="dk2"/>
              </a:solidFill>
              <a:latin typeface="Lato"/>
              <a:ea typeface="Lato"/>
              <a:cs typeface="Lato"/>
              <a:sym typeface="Lato"/>
            </a:endParaRPr>
          </a:p>
        </p:txBody>
      </p:sp>
      <p:pic>
        <p:nvPicPr>
          <p:cNvPr id="273" name="Google Shape;273;p40"/>
          <p:cNvPicPr preferRelativeResize="0"/>
          <p:nvPr/>
        </p:nvPicPr>
        <p:blipFill>
          <a:blip r:embed="rId4">
            <a:alphaModFix/>
          </a:blip>
          <a:stretch>
            <a:fillRect/>
          </a:stretch>
        </p:blipFill>
        <p:spPr>
          <a:xfrm>
            <a:off x="5350300" y="847100"/>
            <a:ext cx="2001949" cy="1854200"/>
          </a:xfrm>
          <a:prstGeom prst="rect">
            <a:avLst/>
          </a:prstGeom>
          <a:noFill/>
          <a:ln>
            <a:noFill/>
          </a:ln>
        </p:spPr>
      </p:pic>
      <p:sp>
        <p:nvSpPr>
          <p:cNvPr id="274" name="Google Shape;274;p40"/>
          <p:cNvSpPr txBox="1"/>
          <p:nvPr/>
        </p:nvSpPr>
        <p:spPr>
          <a:xfrm>
            <a:off x="4560575" y="2395400"/>
            <a:ext cx="3581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45F06"/>
                </a:solidFill>
                <a:latin typeface="Lato"/>
                <a:ea typeface="Lato"/>
                <a:cs typeface="Lato"/>
                <a:sym typeface="Lato"/>
              </a:rPr>
              <a:t>Compensatory Mechanisms?</a:t>
            </a:r>
            <a:endParaRPr b="1">
              <a:solidFill>
                <a:srgbClr val="B45F06"/>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Stronger capabilities can compensate for weaker ones</a:t>
            </a:r>
            <a:endParaRPr b="1" sz="1100">
              <a:solidFill>
                <a:schemeClr val="dk2"/>
              </a:solidFill>
              <a:latin typeface="Lato"/>
              <a:ea typeface="Lato"/>
              <a:cs typeface="Lato"/>
              <a:sym typeface="Lato"/>
            </a:endParaRPr>
          </a:p>
        </p:txBody>
      </p:sp>
      <p:pic>
        <p:nvPicPr>
          <p:cNvPr id="275" name="Google Shape;275;p40"/>
          <p:cNvPicPr preferRelativeResize="0"/>
          <p:nvPr/>
        </p:nvPicPr>
        <p:blipFill>
          <a:blip r:embed="rId5">
            <a:alphaModFix/>
          </a:blip>
          <a:stretch>
            <a:fillRect/>
          </a:stretch>
        </p:blipFill>
        <p:spPr>
          <a:xfrm>
            <a:off x="1083575" y="2856850"/>
            <a:ext cx="1967388" cy="1797701"/>
          </a:xfrm>
          <a:prstGeom prst="rect">
            <a:avLst/>
          </a:prstGeom>
          <a:noFill/>
          <a:ln>
            <a:noFill/>
          </a:ln>
        </p:spPr>
      </p:pic>
      <p:sp>
        <p:nvSpPr>
          <p:cNvPr id="276" name="Google Shape;276;p40"/>
          <p:cNvSpPr txBox="1"/>
          <p:nvPr/>
        </p:nvSpPr>
        <p:spPr>
          <a:xfrm>
            <a:off x="834000" y="4574100"/>
            <a:ext cx="2902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45F06"/>
                </a:solidFill>
                <a:latin typeface="Lato"/>
                <a:ea typeface="Lato"/>
                <a:cs typeface="Lato"/>
                <a:sym typeface="Lato"/>
              </a:rPr>
              <a:t>Law of the Weakest Link</a:t>
            </a:r>
            <a:r>
              <a:rPr b="1" lang="en">
                <a:solidFill>
                  <a:srgbClr val="B45F06"/>
                </a:solidFill>
                <a:latin typeface="Lato"/>
                <a:ea typeface="Lato"/>
                <a:cs typeface="Lato"/>
                <a:sym typeface="Lato"/>
              </a:rPr>
              <a:t>?</a:t>
            </a:r>
            <a:endParaRPr b="1">
              <a:solidFill>
                <a:srgbClr val="B45F06"/>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Cross is limited by the weakest capability</a:t>
            </a:r>
            <a:endParaRPr b="1" sz="1100">
              <a:solidFill>
                <a:schemeClr val="dk2"/>
              </a:solidFill>
              <a:latin typeface="Lato"/>
              <a:ea typeface="Lato"/>
              <a:cs typeface="Lato"/>
              <a:sym typeface="Lato"/>
            </a:endParaRPr>
          </a:p>
        </p:txBody>
      </p:sp>
      <p:sp>
        <p:nvSpPr>
          <p:cNvPr id="277" name="Google Shape;27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445025"/>
            <a:ext cx="866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Potential Patterns</a:t>
            </a:r>
            <a:endParaRPr>
              <a:latin typeface="Lato"/>
              <a:ea typeface="Lato"/>
              <a:cs typeface="Lato"/>
              <a:sym typeface="Lato"/>
            </a:endParaRPr>
          </a:p>
        </p:txBody>
      </p:sp>
      <p:pic>
        <p:nvPicPr>
          <p:cNvPr id="283" name="Google Shape;283;p41"/>
          <p:cNvPicPr preferRelativeResize="0"/>
          <p:nvPr/>
        </p:nvPicPr>
        <p:blipFill>
          <a:blip r:embed="rId3">
            <a:alphaModFix/>
          </a:blip>
          <a:stretch>
            <a:fillRect/>
          </a:stretch>
        </p:blipFill>
        <p:spPr>
          <a:xfrm>
            <a:off x="1450675" y="878850"/>
            <a:ext cx="1657450" cy="1586400"/>
          </a:xfrm>
          <a:prstGeom prst="rect">
            <a:avLst/>
          </a:prstGeom>
          <a:noFill/>
          <a:ln>
            <a:noFill/>
          </a:ln>
        </p:spPr>
      </p:pic>
      <p:sp>
        <p:nvSpPr>
          <p:cNvPr id="284" name="Google Shape;284;p41"/>
          <p:cNvSpPr txBox="1"/>
          <p:nvPr/>
        </p:nvSpPr>
        <p:spPr>
          <a:xfrm>
            <a:off x="896700" y="2395400"/>
            <a:ext cx="2765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45F06"/>
                </a:solidFill>
                <a:latin typeface="Lato"/>
                <a:ea typeface="Lato"/>
                <a:cs typeface="Lato"/>
                <a:sym typeface="Lato"/>
              </a:rPr>
              <a:t>Synergy Theory?</a:t>
            </a:r>
            <a:endParaRPr b="1">
              <a:solidFill>
                <a:srgbClr val="B45F06"/>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Cross performance &gt; all individual</a:t>
            </a:r>
            <a:endParaRPr b="1" sz="1100">
              <a:solidFill>
                <a:schemeClr val="dk2"/>
              </a:solidFill>
              <a:latin typeface="Lato"/>
              <a:ea typeface="Lato"/>
              <a:cs typeface="Lato"/>
              <a:sym typeface="Lato"/>
            </a:endParaRPr>
          </a:p>
        </p:txBody>
      </p:sp>
      <p:pic>
        <p:nvPicPr>
          <p:cNvPr id="285" name="Google Shape;285;p41"/>
          <p:cNvPicPr preferRelativeResize="0"/>
          <p:nvPr/>
        </p:nvPicPr>
        <p:blipFill>
          <a:blip r:embed="rId4">
            <a:alphaModFix/>
          </a:blip>
          <a:stretch>
            <a:fillRect/>
          </a:stretch>
        </p:blipFill>
        <p:spPr>
          <a:xfrm>
            <a:off x="5350300" y="847100"/>
            <a:ext cx="2001949" cy="1854200"/>
          </a:xfrm>
          <a:prstGeom prst="rect">
            <a:avLst/>
          </a:prstGeom>
          <a:noFill/>
          <a:ln>
            <a:noFill/>
          </a:ln>
        </p:spPr>
      </p:pic>
      <p:sp>
        <p:nvSpPr>
          <p:cNvPr id="286" name="Google Shape;286;p41"/>
          <p:cNvSpPr txBox="1"/>
          <p:nvPr/>
        </p:nvSpPr>
        <p:spPr>
          <a:xfrm>
            <a:off x="4560575" y="2395400"/>
            <a:ext cx="3581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45F06"/>
                </a:solidFill>
                <a:latin typeface="Lato"/>
                <a:ea typeface="Lato"/>
                <a:cs typeface="Lato"/>
                <a:sym typeface="Lato"/>
              </a:rPr>
              <a:t>Compensatory Mechanisms?</a:t>
            </a:r>
            <a:endParaRPr b="1">
              <a:solidFill>
                <a:srgbClr val="B45F06"/>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Stronger capabilities can compensate for weaker ones</a:t>
            </a:r>
            <a:endParaRPr b="1" sz="1100">
              <a:solidFill>
                <a:schemeClr val="dk2"/>
              </a:solidFill>
              <a:latin typeface="Lato"/>
              <a:ea typeface="Lato"/>
              <a:cs typeface="Lato"/>
              <a:sym typeface="Lato"/>
            </a:endParaRPr>
          </a:p>
        </p:txBody>
      </p:sp>
      <p:pic>
        <p:nvPicPr>
          <p:cNvPr id="287" name="Google Shape;287;p41"/>
          <p:cNvPicPr preferRelativeResize="0"/>
          <p:nvPr/>
        </p:nvPicPr>
        <p:blipFill>
          <a:blip r:embed="rId5">
            <a:alphaModFix/>
          </a:blip>
          <a:stretch>
            <a:fillRect/>
          </a:stretch>
        </p:blipFill>
        <p:spPr>
          <a:xfrm>
            <a:off x="1083575" y="2856850"/>
            <a:ext cx="1967388" cy="1797701"/>
          </a:xfrm>
          <a:prstGeom prst="rect">
            <a:avLst/>
          </a:prstGeom>
          <a:noFill/>
          <a:ln>
            <a:noFill/>
          </a:ln>
        </p:spPr>
      </p:pic>
      <p:sp>
        <p:nvSpPr>
          <p:cNvPr id="288" name="Google Shape;288;p41"/>
          <p:cNvSpPr txBox="1"/>
          <p:nvPr/>
        </p:nvSpPr>
        <p:spPr>
          <a:xfrm>
            <a:off x="834000" y="4574100"/>
            <a:ext cx="2902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45F06"/>
                </a:solidFill>
                <a:latin typeface="Lato"/>
                <a:ea typeface="Lato"/>
                <a:cs typeface="Lato"/>
                <a:sym typeface="Lato"/>
              </a:rPr>
              <a:t>Law of the Weakest Link?</a:t>
            </a:r>
            <a:endParaRPr b="1">
              <a:solidFill>
                <a:srgbClr val="B45F06"/>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Cross is limited by the weakest capability</a:t>
            </a:r>
            <a:endParaRPr b="1" sz="1100">
              <a:solidFill>
                <a:schemeClr val="dk2"/>
              </a:solidFill>
              <a:latin typeface="Lato"/>
              <a:ea typeface="Lato"/>
              <a:cs typeface="Lato"/>
              <a:sym typeface="Lato"/>
            </a:endParaRPr>
          </a:p>
        </p:txBody>
      </p:sp>
      <p:pic>
        <p:nvPicPr>
          <p:cNvPr id="289" name="Google Shape;289;p41"/>
          <p:cNvPicPr preferRelativeResize="0"/>
          <p:nvPr/>
        </p:nvPicPr>
        <p:blipFill>
          <a:blip r:embed="rId6">
            <a:alphaModFix/>
          </a:blip>
          <a:stretch>
            <a:fillRect/>
          </a:stretch>
        </p:blipFill>
        <p:spPr>
          <a:xfrm>
            <a:off x="5612550" y="2849288"/>
            <a:ext cx="1657450" cy="1812827"/>
          </a:xfrm>
          <a:prstGeom prst="rect">
            <a:avLst/>
          </a:prstGeom>
          <a:noFill/>
          <a:ln>
            <a:noFill/>
          </a:ln>
        </p:spPr>
      </p:pic>
      <p:sp>
        <p:nvSpPr>
          <p:cNvPr id="290" name="Google Shape;290;p41"/>
          <p:cNvSpPr txBox="1"/>
          <p:nvPr/>
        </p:nvSpPr>
        <p:spPr>
          <a:xfrm>
            <a:off x="5113900" y="4574100"/>
            <a:ext cx="2902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45F06"/>
                </a:solidFill>
                <a:latin typeface="Lato"/>
                <a:ea typeface="Lato"/>
                <a:cs typeface="Lato"/>
                <a:sym typeface="Lato"/>
              </a:rPr>
              <a:t>Emergent Properties?</a:t>
            </a:r>
            <a:endParaRPr b="1">
              <a:solidFill>
                <a:srgbClr val="B45F06"/>
              </a:solidFill>
              <a:latin typeface="Lato"/>
              <a:ea typeface="Lato"/>
              <a:cs typeface="Lato"/>
              <a:sym typeface="Lato"/>
            </a:endParaRPr>
          </a:p>
          <a:p>
            <a:pPr indent="0" lvl="0" marL="0" rtl="0" algn="ctr">
              <a:spcBef>
                <a:spcPts val="0"/>
              </a:spcBef>
              <a:spcAft>
                <a:spcPts val="0"/>
              </a:spcAft>
              <a:buNone/>
            </a:pPr>
            <a:r>
              <a:rPr b="1" lang="en" sz="1100">
                <a:solidFill>
                  <a:schemeClr val="dk2"/>
                </a:solidFill>
                <a:latin typeface="Lato"/>
                <a:ea typeface="Lato"/>
                <a:cs typeface="Lato"/>
                <a:sym typeface="Lato"/>
              </a:rPr>
              <a:t>Cross performance is unpredictable</a:t>
            </a:r>
            <a:endParaRPr b="1" sz="1100">
              <a:solidFill>
                <a:schemeClr val="dk2"/>
              </a:solidFill>
              <a:latin typeface="Lato"/>
              <a:ea typeface="Lato"/>
              <a:cs typeface="Lato"/>
              <a:sym typeface="Lato"/>
            </a:endParaRPr>
          </a:p>
        </p:txBody>
      </p:sp>
      <p:sp>
        <p:nvSpPr>
          <p:cNvPr id="291" name="Google Shape;29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Results for Individual Capabilities</a:t>
            </a:r>
            <a:endParaRPr>
              <a:latin typeface="Lato"/>
              <a:ea typeface="Lato"/>
              <a:cs typeface="Lato"/>
              <a:sym typeface="Lato"/>
            </a:endParaRPr>
          </a:p>
        </p:txBody>
      </p:sp>
      <p:sp>
        <p:nvSpPr>
          <p:cNvPr id="297" name="Google Shape;297;p42"/>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30200" lvl="0" marL="457200" rtl="0" algn="l">
              <a:spcBef>
                <a:spcPts val="600"/>
              </a:spcBef>
              <a:spcAft>
                <a:spcPts val="0"/>
              </a:spcAft>
              <a:buClr>
                <a:srgbClr val="000000"/>
              </a:buClr>
              <a:buSzPts val="1600"/>
              <a:buFont typeface="Lato"/>
              <a:buChar char="●"/>
            </a:pPr>
            <a:r>
              <a:rPr lang="en" sz="1600">
                <a:solidFill>
                  <a:srgbClr val="000000"/>
                </a:solidFill>
                <a:highlight>
                  <a:srgbClr val="FFFFFF"/>
                </a:highlight>
                <a:latin typeface="Lato"/>
                <a:ea typeface="Lato"/>
                <a:cs typeface="Lato"/>
                <a:sym typeface="Lato"/>
              </a:rPr>
              <a:t>CrossEval  effectively differentiates advanced models</a:t>
            </a:r>
            <a:endParaRPr sz="1600">
              <a:solidFill>
                <a:srgbClr val="000000"/>
              </a:solidFill>
              <a:highlight>
                <a:srgbClr val="FFFFFF"/>
              </a:highlight>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en" sz="1600">
                <a:solidFill>
                  <a:srgbClr val="000000"/>
                </a:solidFill>
                <a:latin typeface="Lato"/>
                <a:ea typeface="Lato"/>
                <a:cs typeface="Lato"/>
                <a:sym typeface="Lato"/>
              </a:rPr>
              <a:t>Overall, Tool Use is the most challenging capability</a:t>
            </a:r>
            <a:endParaRPr sz="1600">
              <a:solidFill>
                <a:srgbClr val="000000"/>
              </a:solidFill>
              <a:latin typeface="Lato"/>
              <a:ea typeface="Lato"/>
              <a:cs typeface="Lato"/>
              <a:sym typeface="Lato"/>
            </a:endParaRPr>
          </a:p>
        </p:txBody>
      </p:sp>
      <p:pic>
        <p:nvPicPr>
          <p:cNvPr id="298" name="Google Shape;298;p42"/>
          <p:cNvPicPr preferRelativeResize="0"/>
          <p:nvPr/>
        </p:nvPicPr>
        <p:blipFill>
          <a:blip r:embed="rId3">
            <a:alphaModFix/>
          </a:blip>
          <a:stretch>
            <a:fillRect/>
          </a:stretch>
        </p:blipFill>
        <p:spPr>
          <a:xfrm>
            <a:off x="763300" y="1823101"/>
            <a:ext cx="7617398" cy="3072249"/>
          </a:xfrm>
          <a:prstGeom prst="rect">
            <a:avLst/>
          </a:prstGeom>
          <a:noFill/>
          <a:ln>
            <a:noFill/>
          </a:ln>
        </p:spPr>
      </p:pic>
      <p:sp>
        <p:nvSpPr>
          <p:cNvPr id="299" name="Google Shape;29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Background</a:t>
            </a:r>
            <a:r>
              <a:rPr lang="en">
                <a:latin typeface="Lato"/>
                <a:ea typeface="Lato"/>
                <a:cs typeface="Lato"/>
                <a:sym typeface="Lato"/>
              </a:rPr>
              <a:t>: Evaluation of LLMs</a:t>
            </a:r>
            <a:endParaRPr>
              <a:latin typeface="Lato"/>
              <a:ea typeface="Lato"/>
              <a:cs typeface="Lato"/>
              <a:sym typeface="Lato"/>
            </a:endParaRPr>
          </a:p>
        </p:txBody>
      </p:sp>
      <p:sp>
        <p:nvSpPr>
          <p:cNvPr id="77" name="Google Shape;77;p16"/>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Evaluation of LLMs focuses on individual capabilities</a:t>
            </a:r>
            <a:endParaRPr>
              <a:solidFill>
                <a:srgbClr val="000000"/>
              </a:solidFill>
              <a:latin typeface="Lato"/>
              <a:ea typeface="Lato"/>
              <a:cs typeface="Lato"/>
              <a:sym typeface="Lato"/>
            </a:endParaRPr>
          </a:p>
        </p:txBody>
      </p:sp>
      <p:pic>
        <p:nvPicPr>
          <p:cNvPr id="78" name="Google Shape;78;p16"/>
          <p:cNvPicPr preferRelativeResize="0"/>
          <p:nvPr/>
        </p:nvPicPr>
        <p:blipFill>
          <a:blip r:embed="rId3">
            <a:alphaModFix/>
          </a:blip>
          <a:stretch>
            <a:fillRect/>
          </a:stretch>
        </p:blipFill>
        <p:spPr>
          <a:xfrm>
            <a:off x="1393512" y="1621800"/>
            <a:ext cx="6017377" cy="3111501"/>
          </a:xfrm>
          <a:prstGeom prst="rect">
            <a:avLst/>
          </a:prstGeom>
          <a:noFill/>
          <a:ln>
            <a:noFill/>
          </a:ln>
        </p:spPr>
      </p:pic>
      <p:sp>
        <p:nvSpPr>
          <p:cNvPr id="79" name="Google Shape;79;p16"/>
          <p:cNvSpPr txBox="1"/>
          <p:nvPr/>
        </p:nvSpPr>
        <p:spPr>
          <a:xfrm>
            <a:off x="504900" y="4766700"/>
            <a:ext cx="836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rPr>
              <a:t>Kim et al. The BIGGEN BENCH: A Principled Benchmark for Fine-grained Evaluation of Language Models with Language Models. 2024 </a:t>
            </a:r>
            <a:r>
              <a:rPr lang="en" sz="1000">
                <a:solidFill>
                  <a:srgbClr val="666666"/>
                </a:solidFill>
              </a:rPr>
              <a:t>Preprint.</a:t>
            </a:r>
            <a:endParaRPr sz="1000">
              <a:solidFill>
                <a:srgbClr val="666666"/>
              </a:solidFill>
            </a:endParaRPr>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Results for Cross Capabilities</a:t>
            </a:r>
            <a:endParaRPr>
              <a:latin typeface="Lato"/>
              <a:ea typeface="Lato"/>
              <a:cs typeface="Lato"/>
              <a:sym typeface="Lato"/>
            </a:endParaRPr>
          </a:p>
        </p:txBody>
      </p:sp>
      <p:sp>
        <p:nvSpPr>
          <p:cNvPr id="305" name="Google Shape;305;p43"/>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30200" lvl="0" marL="457200" rtl="0" algn="l">
              <a:spcBef>
                <a:spcPts val="600"/>
              </a:spcBef>
              <a:spcAft>
                <a:spcPts val="0"/>
              </a:spcAft>
              <a:buClr>
                <a:srgbClr val="000000"/>
              </a:buClr>
              <a:buSzPts val="1600"/>
              <a:buFont typeface="Lato"/>
              <a:buChar char="●"/>
            </a:pPr>
            <a:r>
              <a:rPr lang="en" sz="1600">
                <a:solidFill>
                  <a:srgbClr val="000000"/>
                </a:solidFill>
                <a:highlight>
                  <a:srgbClr val="F4CCCC"/>
                </a:highlight>
                <a:latin typeface="Lato"/>
                <a:ea typeface="Lato"/>
                <a:cs typeface="Lato"/>
                <a:sym typeface="Lato"/>
              </a:rPr>
              <a:t>Lower than the weaker capability</a:t>
            </a:r>
            <a:r>
              <a:rPr lang="en" sz="1600">
                <a:solidFill>
                  <a:srgbClr val="000000"/>
                </a:solidFill>
                <a:highlight>
                  <a:srgbClr val="FFFFFF"/>
                </a:highlight>
                <a:latin typeface="Lato"/>
                <a:ea typeface="Lato"/>
                <a:cs typeface="Lato"/>
                <a:sym typeface="Lato"/>
              </a:rPr>
              <a:t>:                                      38/58</a:t>
            </a:r>
            <a:endParaRPr sz="1600">
              <a:solidFill>
                <a:srgbClr val="000000"/>
              </a:solidFill>
              <a:highlight>
                <a:srgbClr val="FFFFFF"/>
              </a:highlight>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en" sz="1600">
                <a:solidFill>
                  <a:srgbClr val="000000"/>
                </a:solidFill>
                <a:highlight>
                  <a:srgbClr val="C9DAF8"/>
                </a:highlight>
                <a:latin typeface="Lato"/>
                <a:ea typeface="Lato"/>
                <a:cs typeface="Lato"/>
                <a:sym typeface="Lato"/>
              </a:rPr>
              <a:t>Between weak and strong, but closer to the weak</a:t>
            </a:r>
            <a:r>
              <a:rPr lang="en" sz="1600">
                <a:solidFill>
                  <a:srgbClr val="000000"/>
                </a:solidFill>
                <a:latin typeface="Lato"/>
                <a:ea typeface="Lato"/>
                <a:cs typeface="Lato"/>
                <a:sym typeface="Lato"/>
              </a:rPr>
              <a:t>:  20/58</a:t>
            </a:r>
            <a:endParaRPr sz="1600">
              <a:solidFill>
                <a:srgbClr val="000000"/>
              </a:solidFill>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en" sz="1600">
                <a:solidFill>
                  <a:srgbClr val="000000"/>
                </a:solidFill>
                <a:highlight>
                  <a:srgbClr val="D9EAD3"/>
                </a:highlight>
                <a:latin typeface="Lato"/>
                <a:ea typeface="Lato"/>
                <a:cs typeface="Lato"/>
                <a:sym typeface="Lato"/>
              </a:rPr>
              <a:t>Closer to or better than strong</a:t>
            </a:r>
            <a:r>
              <a:rPr lang="en" sz="1600">
                <a:solidFill>
                  <a:srgbClr val="000000"/>
                </a:solidFill>
                <a:latin typeface="Lato"/>
                <a:ea typeface="Lato"/>
                <a:cs typeface="Lato"/>
                <a:sym typeface="Lato"/>
              </a:rPr>
              <a:t>:                                            0/58</a:t>
            </a:r>
            <a:endParaRPr sz="1600">
              <a:solidFill>
                <a:srgbClr val="000000"/>
              </a:solidFill>
              <a:latin typeface="Lato"/>
              <a:ea typeface="Lato"/>
              <a:cs typeface="Lato"/>
              <a:sym typeface="Lato"/>
            </a:endParaRPr>
          </a:p>
        </p:txBody>
      </p:sp>
      <p:pic>
        <p:nvPicPr>
          <p:cNvPr id="306" name="Google Shape;306;p43"/>
          <p:cNvPicPr preferRelativeResize="0"/>
          <p:nvPr/>
        </p:nvPicPr>
        <p:blipFill>
          <a:blip r:embed="rId3">
            <a:alphaModFix/>
          </a:blip>
          <a:stretch>
            <a:fillRect/>
          </a:stretch>
        </p:blipFill>
        <p:spPr>
          <a:xfrm>
            <a:off x="912488" y="2031700"/>
            <a:ext cx="7319025" cy="2951901"/>
          </a:xfrm>
          <a:prstGeom prst="rect">
            <a:avLst/>
          </a:prstGeom>
          <a:noFill/>
          <a:ln>
            <a:noFill/>
          </a:ln>
        </p:spPr>
      </p:pic>
      <p:sp>
        <p:nvSpPr>
          <p:cNvPr id="307" name="Google Shape;30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“Law of the Weakest Link”</a:t>
            </a:r>
            <a:r>
              <a:rPr lang="en">
                <a:latin typeface="Lato"/>
                <a:ea typeface="Lato"/>
                <a:cs typeface="Lato"/>
                <a:sym typeface="Lato"/>
              </a:rPr>
              <a:t> in LLMs</a:t>
            </a:r>
            <a:endParaRPr>
              <a:latin typeface="Lato"/>
              <a:ea typeface="Lato"/>
              <a:cs typeface="Lato"/>
              <a:sym typeface="Lato"/>
            </a:endParaRPr>
          </a:p>
        </p:txBody>
      </p:sp>
      <p:sp>
        <p:nvSpPr>
          <p:cNvPr id="313" name="Google Shape;313;p44"/>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434343"/>
              </a:buClr>
              <a:buSzPts val="1600"/>
              <a:buFont typeface="Lato"/>
              <a:buChar char="●"/>
            </a:pPr>
            <a:r>
              <a:rPr lang="en" sz="1600">
                <a:solidFill>
                  <a:srgbClr val="000000"/>
                </a:solidFill>
                <a:highlight>
                  <a:schemeClr val="lt1"/>
                </a:highlight>
                <a:latin typeface="Lato"/>
                <a:ea typeface="Lato"/>
                <a:cs typeface="Lato"/>
                <a:sym typeface="Lato"/>
              </a:rPr>
              <a:t>Remap </a:t>
            </a:r>
            <a:r>
              <a:rPr b="1" lang="en" sz="1600">
                <a:solidFill>
                  <a:srgbClr val="FA7F6F"/>
                </a:solidFill>
                <a:highlight>
                  <a:schemeClr val="lt1"/>
                </a:highlight>
                <a:latin typeface="Lato"/>
                <a:ea typeface="Lato"/>
                <a:cs typeface="Lato"/>
                <a:sym typeface="Lato"/>
              </a:rPr>
              <a:t>weak</a:t>
            </a:r>
            <a:r>
              <a:rPr b="1" lang="en" sz="1600">
                <a:solidFill>
                  <a:srgbClr val="000000"/>
                </a:solidFill>
                <a:highlight>
                  <a:schemeClr val="lt1"/>
                </a:highlight>
                <a:latin typeface="Lato"/>
                <a:ea typeface="Lato"/>
                <a:cs typeface="Lato"/>
                <a:sym typeface="Lato"/>
              </a:rPr>
              <a:t> </a:t>
            </a:r>
            <a:r>
              <a:rPr lang="en" sz="1600">
                <a:solidFill>
                  <a:srgbClr val="000000"/>
                </a:solidFill>
                <a:highlight>
                  <a:schemeClr val="lt1"/>
                </a:highlight>
                <a:latin typeface="Lato"/>
                <a:ea typeface="Lato"/>
                <a:cs typeface="Lato"/>
                <a:sym typeface="Lato"/>
              </a:rPr>
              <a:t>to -1, </a:t>
            </a:r>
            <a:r>
              <a:rPr b="1" lang="en" sz="1600">
                <a:solidFill>
                  <a:srgbClr val="82B0D2"/>
                </a:solidFill>
                <a:highlight>
                  <a:schemeClr val="lt1"/>
                </a:highlight>
                <a:latin typeface="Lato"/>
                <a:ea typeface="Lato"/>
                <a:cs typeface="Lato"/>
                <a:sym typeface="Lato"/>
              </a:rPr>
              <a:t>strong</a:t>
            </a:r>
            <a:r>
              <a:rPr b="1" lang="en" sz="1600">
                <a:solidFill>
                  <a:srgbClr val="000000"/>
                </a:solidFill>
                <a:highlight>
                  <a:schemeClr val="lt1"/>
                </a:highlight>
                <a:latin typeface="Lato"/>
                <a:ea typeface="Lato"/>
                <a:cs typeface="Lato"/>
                <a:sym typeface="Lato"/>
              </a:rPr>
              <a:t> </a:t>
            </a:r>
            <a:r>
              <a:rPr lang="en" sz="1600">
                <a:solidFill>
                  <a:srgbClr val="000000"/>
                </a:solidFill>
                <a:highlight>
                  <a:schemeClr val="lt1"/>
                </a:highlight>
                <a:latin typeface="Lato"/>
                <a:ea typeface="Lato"/>
                <a:cs typeface="Lato"/>
                <a:sym typeface="Lato"/>
              </a:rPr>
              <a:t>to 1, plot the distribution of cross performance</a:t>
            </a:r>
            <a:endParaRPr sz="1600">
              <a:solidFill>
                <a:srgbClr val="000000"/>
              </a:solidFill>
              <a:highlight>
                <a:schemeClr val="lt1"/>
              </a:highlight>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en" sz="1600">
                <a:solidFill>
                  <a:srgbClr val="000000"/>
                </a:solidFill>
                <a:highlight>
                  <a:schemeClr val="lt1"/>
                </a:highlight>
                <a:latin typeface="Lato"/>
                <a:ea typeface="Lato"/>
                <a:cs typeface="Lato"/>
                <a:sym typeface="Lato"/>
              </a:rPr>
              <a:t>Cross performance is significantly limited by (clusters around) the weak capability</a:t>
            </a:r>
            <a:endParaRPr sz="1600">
              <a:solidFill>
                <a:srgbClr val="000000"/>
              </a:solidFill>
              <a:highlight>
                <a:srgbClr val="F4CCCC"/>
              </a:highlight>
              <a:latin typeface="Lato"/>
              <a:ea typeface="Lato"/>
              <a:cs typeface="Lato"/>
              <a:sym typeface="Lato"/>
            </a:endParaRPr>
          </a:p>
        </p:txBody>
      </p:sp>
      <p:pic>
        <p:nvPicPr>
          <p:cNvPr id="314" name="Google Shape;314;p44"/>
          <p:cNvPicPr preferRelativeResize="0"/>
          <p:nvPr/>
        </p:nvPicPr>
        <p:blipFill>
          <a:blip r:embed="rId3">
            <a:alphaModFix/>
          </a:blip>
          <a:stretch>
            <a:fillRect/>
          </a:stretch>
        </p:blipFill>
        <p:spPr>
          <a:xfrm>
            <a:off x="1921825" y="1704050"/>
            <a:ext cx="5300352" cy="3338601"/>
          </a:xfrm>
          <a:prstGeom prst="rect">
            <a:avLst/>
          </a:prstGeom>
          <a:noFill/>
          <a:ln>
            <a:noFill/>
          </a:ln>
        </p:spPr>
      </p:pic>
      <p:sp>
        <p:nvSpPr>
          <p:cNvPr id="315" name="Google Shape;31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“Law of the Weakest Link”</a:t>
            </a:r>
            <a:r>
              <a:rPr lang="en">
                <a:latin typeface="Lato"/>
                <a:ea typeface="Lato"/>
                <a:cs typeface="Lato"/>
                <a:sym typeface="Lato"/>
              </a:rPr>
              <a:t> is Evaluator-Agnostic</a:t>
            </a:r>
            <a:endParaRPr>
              <a:latin typeface="Lato"/>
              <a:ea typeface="Lato"/>
              <a:cs typeface="Lato"/>
              <a:sym typeface="Lato"/>
            </a:endParaRPr>
          </a:p>
        </p:txBody>
      </p:sp>
      <p:sp>
        <p:nvSpPr>
          <p:cNvPr id="321" name="Google Shape;321;p45"/>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Lato"/>
              <a:buChar char="●"/>
            </a:pPr>
            <a:r>
              <a:rPr lang="en" sz="1600">
                <a:solidFill>
                  <a:srgbClr val="000000"/>
                </a:solidFill>
                <a:highlight>
                  <a:schemeClr val="lt1"/>
                </a:highlight>
                <a:latin typeface="Lato"/>
                <a:ea typeface="Lato"/>
                <a:cs typeface="Lato"/>
                <a:sym typeface="Lato"/>
              </a:rPr>
              <a:t>Left: GPT-as-a-Judge</a:t>
            </a:r>
            <a:endParaRPr sz="1600">
              <a:solidFill>
                <a:srgbClr val="000000"/>
              </a:solidFill>
              <a:highlight>
                <a:schemeClr val="lt1"/>
              </a:highlight>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en" sz="1600">
                <a:solidFill>
                  <a:srgbClr val="000000"/>
                </a:solidFill>
                <a:highlight>
                  <a:schemeClr val="lt1"/>
                </a:highlight>
                <a:latin typeface="Lato"/>
                <a:ea typeface="Lato"/>
                <a:cs typeface="Lato"/>
                <a:sym typeface="Lato"/>
              </a:rPr>
              <a:t>Right: Claude-as-a-Judge</a:t>
            </a:r>
            <a:endParaRPr sz="1600">
              <a:solidFill>
                <a:srgbClr val="000000"/>
              </a:solidFill>
              <a:highlight>
                <a:schemeClr val="lt1"/>
              </a:highlight>
              <a:latin typeface="Lato"/>
              <a:ea typeface="Lato"/>
              <a:cs typeface="Lato"/>
              <a:sym typeface="Lato"/>
            </a:endParaRPr>
          </a:p>
        </p:txBody>
      </p:sp>
      <p:pic>
        <p:nvPicPr>
          <p:cNvPr id="322" name="Google Shape;322;p45"/>
          <p:cNvPicPr preferRelativeResize="0"/>
          <p:nvPr/>
        </p:nvPicPr>
        <p:blipFill>
          <a:blip r:embed="rId3">
            <a:alphaModFix/>
          </a:blip>
          <a:stretch>
            <a:fillRect/>
          </a:stretch>
        </p:blipFill>
        <p:spPr>
          <a:xfrm>
            <a:off x="311700" y="1945576"/>
            <a:ext cx="8520602" cy="2575323"/>
          </a:xfrm>
          <a:prstGeom prst="rect">
            <a:avLst/>
          </a:prstGeom>
          <a:noFill/>
          <a:ln>
            <a:noFill/>
          </a:ln>
        </p:spPr>
      </p:pic>
      <p:sp>
        <p:nvSpPr>
          <p:cNvPr id="323" name="Google Shape;32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idx="1" type="body"/>
          </p:nvPr>
        </p:nvSpPr>
        <p:spPr>
          <a:xfrm>
            <a:off x="806550" y="1028700"/>
            <a:ext cx="7530900" cy="308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200">
                <a:solidFill>
                  <a:schemeClr val="dk1"/>
                </a:solidFill>
                <a:latin typeface="Lato"/>
                <a:ea typeface="Lato"/>
                <a:cs typeface="Lato"/>
                <a:sym typeface="Lato"/>
              </a:rPr>
              <a:t>RQ IV</a:t>
            </a:r>
            <a:endParaRPr b="1" sz="4200">
              <a:solidFill>
                <a:schemeClr val="dk1"/>
              </a:solidFill>
              <a:latin typeface="Lato"/>
              <a:ea typeface="Lato"/>
              <a:cs typeface="Lato"/>
              <a:sym typeface="Lato"/>
            </a:endParaRPr>
          </a:p>
          <a:p>
            <a:pPr indent="0" lvl="0" marL="0" rtl="0" algn="ctr">
              <a:spcBef>
                <a:spcPts val="1200"/>
              </a:spcBef>
              <a:spcAft>
                <a:spcPts val="1200"/>
              </a:spcAft>
              <a:buNone/>
            </a:pPr>
            <a:r>
              <a:rPr lang="en" sz="3000">
                <a:solidFill>
                  <a:schemeClr val="dk1"/>
                </a:solidFill>
                <a:latin typeface="Lato"/>
                <a:ea typeface="Lato"/>
                <a:cs typeface="Lato"/>
                <a:sym typeface="Lato"/>
              </a:rPr>
              <a:t>How do performance shifts in individual capabilities impact cross performance?</a:t>
            </a:r>
            <a:endParaRPr sz="3000">
              <a:solidFill>
                <a:schemeClr val="dk1"/>
              </a:solidFill>
              <a:latin typeface="Lato"/>
              <a:ea typeface="Lato"/>
              <a:cs typeface="Lato"/>
              <a:sym typeface="Lato"/>
            </a:endParaRPr>
          </a:p>
        </p:txBody>
      </p:sp>
      <p:sp>
        <p:nvSpPr>
          <p:cNvPr id="329" name="Google Shape;32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How to Enhance Specified Individual Capability?</a:t>
            </a:r>
            <a:endParaRPr>
              <a:latin typeface="Lato"/>
              <a:ea typeface="Lato"/>
              <a:cs typeface="Lato"/>
              <a:sym typeface="Lato"/>
            </a:endParaRPr>
          </a:p>
        </p:txBody>
      </p:sp>
      <p:sp>
        <p:nvSpPr>
          <p:cNvPr id="335" name="Google Shape;335;p47"/>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Principle-based System Prompting</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Learn from the error cases from the specified capability for  the given model</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Iteratively</a:t>
            </a:r>
            <a:r>
              <a:rPr lang="en">
                <a:solidFill>
                  <a:srgbClr val="000000"/>
                </a:solidFill>
                <a:latin typeface="Lato"/>
                <a:ea typeface="Lato"/>
                <a:cs typeface="Lato"/>
                <a:sym typeface="Lato"/>
              </a:rPr>
              <a:t> update the principles</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Finally, 10 principles for each capability</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Use the generated principles as the system prompt to instruct the model</a:t>
            </a:r>
            <a:endParaRPr>
              <a:solidFill>
                <a:srgbClr val="000000"/>
              </a:solidFill>
              <a:latin typeface="Lato"/>
              <a:ea typeface="Lato"/>
              <a:cs typeface="Lato"/>
              <a:sym typeface="Lato"/>
            </a:endParaRPr>
          </a:p>
        </p:txBody>
      </p:sp>
      <p:pic>
        <p:nvPicPr>
          <p:cNvPr id="336" name="Google Shape;336;p47"/>
          <p:cNvPicPr preferRelativeResize="0"/>
          <p:nvPr/>
        </p:nvPicPr>
        <p:blipFill>
          <a:blip r:embed="rId3">
            <a:alphaModFix/>
          </a:blip>
          <a:stretch>
            <a:fillRect/>
          </a:stretch>
        </p:blipFill>
        <p:spPr>
          <a:xfrm>
            <a:off x="481500" y="2593388"/>
            <a:ext cx="8181002" cy="2097186"/>
          </a:xfrm>
          <a:prstGeom prst="rect">
            <a:avLst/>
          </a:prstGeom>
          <a:noFill/>
          <a:ln>
            <a:noFill/>
          </a:ln>
        </p:spPr>
      </p:pic>
      <p:sp>
        <p:nvSpPr>
          <p:cNvPr id="337" name="Google Shape;337;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Case Study for the Generated Principles</a:t>
            </a:r>
            <a:endParaRPr>
              <a:latin typeface="Lato"/>
              <a:ea typeface="Lato"/>
              <a:cs typeface="Lato"/>
              <a:sym typeface="Lato"/>
            </a:endParaRPr>
          </a:p>
        </p:txBody>
      </p:sp>
      <p:pic>
        <p:nvPicPr>
          <p:cNvPr id="343" name="Google Shape;343;p48"/>
          <p:cNvPicPr preferRelativeResize="0"/>
          <p:nvPr/>
        </p:nvPicPr>
        <p:blipFill>
          <a:blip r:embed="rId3">
            <a:alphaModFix/>
          </a:blip>
          <a:stretch>
            <a:fillRect/>
          </a:stretch>
        </p:blipFill>
        <p:spPr>
          <a:xfrm>
            <a:off x="568800" y="1553799"/>
            <a:ext cx="8006400" cy="2314350"/>
          </a:xfrm>
          <a:prstGeom prst="rect">
            <a:avLst/>
          </a:prstGeom>
          <a:noFill/>
          <a:ln>
            <a:noFill/>
          </a:ln>
        </p:spPr>
      </p:pic>
      <p:sp>
        <p:nvSpPr>
          <p:cNvPr id="344" name="Google Shape;34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“Law of the Weakest Link” Persists after Enhancement</a:t>
            </a:r>
            <a:endParaRPr>
              <a:latin typeface="Lato"/>
              <a:ea typeface="Lato"/>
              <a:cs typeface="Lato"/>
              <a:sym typeface="Lato"/>
            </a:endParaRPr>
          </a:p>
        </p:txBody>
      </p:sp>
      <p:sp>
        <p:nvSpPr>
          <p:cNvPr id="350" name="Google Shape;350;p49"/>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434343"/>
              </a:buClr>
              <a:buSzPts val="1600"/>
              <a:buFont typeface="Lato"/>
              <a:buChar char="●"/>
            </a:pPr>
            <a:r>
              <a:rPr lang="en" sz="1600">
                <a:solidFill>
                  <a:srgbClr val="000000"/>
                </a:solidFill>
                <a:latin typeface="Lato"/>
                <a:ea typeface="Lato"/>
                <a:cs typeface="Lato"/>
                <a:sym typeface="Lato"/>
              </a:rPr>
              <a:t>Take Image (</a:t>
            </a:r>
            <a:r>
              <a:rPr b="1" lang="en" sz="1600">
                <a:solidFill>
                  <a:srgbClr val="FA7F6F"/>
                </a:solidFill>
                <a:highlight>
                  <a:schemeClr val="lt1"/>
                </a:highlight>
                <a:latin typeface="Lato"/>
                <a:ea typeface="Lato"/>
                <a:cs typeface="Lato"/>
                <a:sym typeface="Lato"/>
              </a:rPr>
              <a:t>weak</a:t>
            </a:r>
            <a:r>
              <a:rPr lang="en" sz="1600">
                <a:solidFill>
                  <a:srgbClr val="000000"/>
                </a:solidFill>
                <a:latin typeface="Lato"/>
                <a:ea typeface="Lato"/>
                <a:cs typeface="Lato"/>
                <a:sym typeface="Lato"/>
              </a:rPr>
              <a:t>) &amp; Reasoning (</a:t>
            </a:r>
            <a:r>
              <a:rPr b="1" lang="en" sz="1600">
                <a:solidFill>
                  <a:srgbClr val="82B0D2"/>
                </a:solidFill>
                <a:highlight>
                  <a:schemeClr val="lt1"/>
                </a:highlight>
                <a:latin typeface="Lato"/>
                <a:ea typeface="Lato"/>
                <a:cs typeface="Lato"/>
                <a:sym typeface="Lato"/>
              </a:rPr>
              <a:t>strong</a:t>
            </a:r>
            <a:r>
              <a:rPr lang="en" sz="1600">
                <a:solidFill>
                  <a:srgbClr val="000000"/>
                </a:solidFill>
                <a:latin typeface="Lato"/>
                <a:ea typeface="Lato"/>
                <a:cs typeface="Lato"/>
                <a:sym typeface="Lato"/>
              </a:rPr>
              <a:t>) in Claude 3 as an example</a:t>
            </a:r>
            <a:endParaRPr sz="1600">
              <a:solidFill>
                <a:srgbClr val="000000"/>
              </a:solidFill>
              <a:latin typeface="Lato"/>
              <a:ea typeface="Lato"/>
              <a:cs typeface="Lato"/>
              <a:sym typeface="Lato"/>
            </a:endParaRPr>
          </a:p>
          <a:p>
            <a:pPr indent="-317500" lvl="1" marL="914400" rtl="0" algn="l">
              <a:spcBef>
                <a:spcPts val="0"/>
              </a:spcBef>
              <a:spcAft>
                <a:spcPts val="0"/>
              </a:spcAft>
              <a:buClr>
                <a:srgbClr val="434343"/>
              </a:buClr>
              <a:buSzPts val="1400"/>
              <a:buFont typeface="Lato"/>
              <a:buChar char="○"/>
            </a:pPr>
            <a:r>
              <a:rPr lang="en">
                <a:solidFill>
                  <a:srgbClr val="FA7F6F"/>
                </a:solidFill>
                <a:highlight>
                  <a:schemeClr val="lt1"/>
                </a:highlight>
                <a:latin typeface="Lato"/>
                <a:ea typeface="Lato"/>
                <a:cs typeface="Lato"/>
                <a:sym typeface="Lato"/>
              </a:rPr>
              <a:t>Weak ↓ 0.99 </a:t>
            </a:r>
            <a:r>
              <a:rPr lang="en">
                <a:solidFill>
                  <a:srgbClr val="000000"/>
                </a:solidFill>
                <a:highlight>
                  <a:schemeClr val="lt1"/>
                </a:highlight>
                <a:latin typeface="Lato"/>
                <a:ea typeface="Lato"/>
                <a:cs typeface="Lato"/>
                <a:sym typeface="Lato"/>
              </a:rPr>
              <a:t>+</a:t>
            </a:r>
            <a:r>
              <a:rPr lang="en">
                <a:solidFill>
                  <a:srgbClr val="FA7F6F"/>
                </a:solidFill>
                <a:highlight>
                  <a:schemeClr val="lt1"/>
                </a:highlight>
                <a:latin typeface="Lato"/>
                <a:ea typeface="Lato"/>
                <a:cs typeface="Lato"/>
                <a:sym typeface="Lato"/>
              </a:rPr>
              <a:t> </a:t>
            </a:r>
            <a:r>
              <a:rPr lang="en">
                <a:solidFill>
                  <a:srgbClr val="82B0D2"/>
                </a:solidFill>
                <a:highlight>
                  <a:schemeClr val="lt1"/>
                </a:highlight>
                <a:latin typeface="Lato"/>
                <a:ea typeface="Lato"/>
                <a:cs typeface="Lato"/>
                <a:sym typeface="Lato"/>
              </a:rPr>
              <a:t>Strong ↑ 2.85</a:t>
            </a:r>
            <a:r>
              <a:rPr lang="en">
                <a:solidFill>
                  <a:srgbClr val="000000"/>
                </a:solidFill>
                <a:highlight>
                  <a:schemeClr val="lt1"/>
                </a:highlight>
                <a:latin typeface="Lato"/>
                <a:ea typeface="Lato"/>
                <a:cs typeface="Lato"/>
                <a:sym typeface="Lato"/>
              </a:rPr>
              <a:t> → Cross ↓ 3.46</a:t>
            </a:r>
            <a:endParaRPr>
              <a:solidFill>
                <a:srgbClr val="000000"/>
              </a:solidFill>
              <a:highlight>
                <a:schemeClr val="lt1"/>
              </a:highlight>
              <a:latin typeface="Lato"/>
              <a:ea typeface="Lato"/>
              <a:cs typeface="Lato"/>
              <a:sym typeface="Lato"/>
            </a:endParaRPr>
          </a:p>
          <a:p>
            <a:pPr indent="-317500" lvl="1" marL="914400" rtl="0" algn="l">
              <a:spcBef>
                <a:spcPts val="0"/>
              </a:spcBef>
              <a:spcAft>
                <a:spcPts val="0"/>
              </a:spcAft>
              <a:buClr>
                <a:srgbClr val="434343"/>
              </a:buClr>
              <a:buSzPts val="1400"/>
              <a:buFont typeface="Lato"/>
              <a:buChar char="○"/>
            </a:pPr>
            <a:r>
              <a:rPr lang="en">
                <a:solidFill>
                  <a:srgbClr val="FA7F6F"/>
                </a:solidFill>
                <a:highlight>
                  <a:schemeClr val="lt1"/>
                </a:highlight>
                <a:latin typeface="Lato"/>
                <a:ea typeface="Lato"/>
                <a:cs typeface="Lato"/>
                <a:sym typeface="Lato"/>
              </a:rPr>
              <a:t>Weak ↑ 3.71 </a:t>
            </a:r>
            <a:r>
              <a:rPr lang="en">
                <a:solidFill>
                  <a:srgbClr val="000000"/>
                </a:solidFill>
                <a:highlight>
                  <a:schemeClr val="lt1"/>
                </a:highlight>
                <a:latin typeface="Lato"/>
                <a:ea typeface="Lato"/>
                <a:cs typeface="Lato"/>
                <a:sym typeface="Lato"/>
              </a:rPr>
              <a:t>+</a:t>
            </a:r>
            <a:r>
              <a:rPr lang="en">
                <a:solidFill>
                  <a:srgbClr val="FA7F6F"/>
                </a:solidFill>
                <a:highlight>
                  <a:schemeClr val="lt1"/>
                </a:highlight>
                <a:latin typeface="Lato"/>
                <a:ea typeface="Lato"/>
                <a:cs typeface="Lato"/>
                <a:sym typeface="Lato"/>
              </a:rPr>
              <a:t> </a:t>
            </a:r>
            <a:r>
              <a:rPr lang="en">
                <a:solidFill>
                  <a:srgbClr val="82B0D2"/>
                </a:solidFill>
                <a:highlight>
                  <a:schemeClr val="lt1"/>
                </a:highlight>
                <a:latin typeface="Lato"/>
                <a:ea typeface="Lato"/>
                <a:cs typeface="Lato"/>
                <a:sym typeface="Lato"/>
              </a:rPr>
              <a:t>Strong ↓ 1.36 </a:t>
            </a:r>
            <a:r>
              <a:rPr lang="en">
                <a:solidFill>
                  <a:srgbClr val="000000"/>
                </a:solidFill>
                <a:highlight>
                  <a:schemeClr val="lt1"/>
                </a:highlight>
                <a:latin typeface="Lato"/>
                <a:ea typeface="Lato"/>
                <a:cs typeface="Lato"/>
                <a:sym typeface="Lato"/>
              </a:rPr>
              <a:t>→ Cross ↑ 4.58</a:t>
            </a:r>
            <a:endParaRPr>
              <a:solidFill>
                <a:srgbClr val="000000"/>
              </a:solidFill>
              <a:highlight>
                <a:schemeClr val="lt1"/>
              </a:highlight>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en" sz="1600">
                <a:solidFill>
                  <a:srgbClr val="000000"/>
                </a:solidFill>
                <a:highlight>
                  <a:schemeClr val="lt1"/>
                </a:highlight>
                <a:latin typeface="Lato"/>
                <a:ea typeface="Lato"/>
                <a:cs typeface="Lato"/>
                <a:sym typeface="Lato"/>
              </a:rPr>
              <a:t>90% changes in cross performance closely follow the trends of the weaker capability</a:t>
            </a:r>
            <a:endParaRPr sz="1600">
              <a:solidFill>
                <a:srgbClr val="000000"/>
              </a:solidFill>
              <a:highlight>
                <a:schemeClr val="lt1"/>
              </a:highlight>
              <a:latin typeface="Lato"/>
              <a:ea typeface="Lato"/>
              <a:cs typeface="Lato"/>
              <a:sym typeface="Lato"/>
            </a:endParaRPr>
          </a:p>
        </p:txBody>
      </p:sp>
      <p:pic>
        <p:nvPicPr>
          <p:cNvPr id="351" name="Google Shape;351;p49"/>
          <p:cNvPicPr preferRelativeResize="0"/>
          <p:nvPr/>
        </p:nvPicPr>
        <p:blipFill>
          <a:blip r:embed="rId3">
            <a:alphaModFix/>
          </a:blip>
          <a:stretch>
            <a:fillRect/>
          </a:stretch>
        </p:blipFill>
        <p:spPr>
          <a:xfrm>
            <a:off x="214350" y="2256400"/>
            <a:ext cx="8715300" cy="2336275"/>
          </a:xfrm>
          <a:prstGeom prst="rect">
            <a:avLst/>
          </a:prstGeom>
          <a:noFill/>
          <a:ln>
            <a:noFill/>
          </a:ln>
        </p:spPr>
      </p:pic>
      <p:sp>
        <p:nvSpPr>
          <p:cNvPr id="352" name="Google Shape;352;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Takeaways</a:t>
            </a:r>
            <a:endParaRPr>
              <a:latin typeface="Lato"/>
              <a:ea typeface="Lato"/>
              <a:cs typeface="Lato"/>
              <a:sym typeface="Lato"/>
            </a:endParaRPr>
          </a:p>
        </p:txBody>
      </p:sp>
      <p:sp>
        <p:nvSpPr>
          <p:cNvPr id="358" name="Google Shape;358;p50"/>
          <p:cNvSpPr txBox="1"/>
          <p:nvPr>
            <p:ph idx="1" type="body"/>
          </p:nvPr>
        </p:nvSpPr>
        <p:spPr>
          <a:xfrm>
            <a:off x="311700" y="1152475"/>
            <a:ext cx="8520600" cy="3752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Lato"/>
              <a:buChar char="●"/>
            </a:pPr>
            <a:r>
              <a:rPr lang="en" sz="1600">
                <a:solidFill>
                  <a:srgbClr val="000000"/>
                </a:solidFill>
                <a:latin typeface="Lato"/>
                <a:ea typeface="Lato"/>
                <a:cs typeface="Lato"/>
                <a:sym typeface="Lato"/>
              </a:rPr>
              <a:t>Cross capability is the critical oversight of the development and evaluation of LLMs</a:t>
            </a:r>
            <a:endParaRPr sz="1600">
              <a:solidFill>
                <a:srgbClr val="000000"/>
              </a:solidFill>
              <a:latin typeface="Lato"/>
              <a:ea typeface="Lato"/>
              <a:cs typeface="Lato"/>
              <a:sym typeface="Lato"/>
            </a:endParaRPr>
          </a:p>
          <a:p>
            <a:pPr indent="0" lvl="0" marL="457200" rtl="0" algn="l">
              <a:spcBef>
                <a:spcPts val="1200"/>
              </a:spcBef>
              <a:spcAft>
                <a:spcPts val="0"/>
              </a:spcAft>
              <a:buNone/>
            </a:pPr>
            <a:r>
              <a:t/>
            </a:r>
            <a:endParaRPr sz="100">
              <a:solidFill>
                <a:srgbClr val="000000"/>
              </a:solidFill>
              <a:latin typeface="Lato"/>
              <a:ea typeface="Lato"/>
              <a:cs typeface="Lato"/>
              <a:sym typeface="Lato"/>
            </a:endParaRPr>
          </a:p>
          <a:p>
            <a:pPr indent="-330200" lvl="0" marL="457200" rtl="0" algn="l">
              <a:spcBef>
                <a:spcPts val="1200"/>
              </a:spcBef>
              <a:spcAft>
                <a:spcPts val="0"/>
              </a:spcAft>
              <a:buClr>
                <a:srgbClr val="000000"/>
              </a:buClr>
              <a:buSzPts val="1600"/>
              <a:buFont typeface="Lato"/>
              <a:buChar char="●"/>
            </a:pPr>
            <a:r>
              <a:rPr lang="en" sz="1600">
                <a:solidFill>
                  <a:srgbClr val="000000"/>
                </a:solidFill>
                <a:latin typeface="Lato"/>
                <a:ea typeface="Lato"/>
                <a:cs typeface="Lato"/>
                <a:sym typeface="Lato"/>
              </a:rPr>
              <a:t>New testbed for evaluating cross capability</a:t>
            </a:r>
            <a:endParaRPr sz="1600">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New benchmark + new LLM-as-a-Judge framework</a:t>
            </a:r>
            <a:endParaRPr>
              <a:solidFill>
                <a:srgbClr val="000000"/>
              </a:solidFill>
              <a:latin typeface="Lato"/>
              <a:ea typeface="Lato"/>
              <a:cs typeface="Lato"/>
              <a:sym typeface="Lato"/>
            </a:endParaRPr>
          </a:p>
          <a:p>
            <a:pPr indent="0" lvl="0" marL="457200" rtl="0" algn="l">
              <a:spcBef>
                <a:spcPts val="1200"/>
              </a:spcBef>
              <a:spcAft>
                <a:spcPts val="0"/>
              </a:spcAft>
              <a:buNone/>
            </a:pPr>
            <a:r>
              <a:t/>
            </a:r>
            <a:endParaRPr sz="100">
              <a:solidFill>
                <a:srgbClr val="000000"/>
              </a:solidFill>
              <a:latin typeface="Lato"/>
              <a:ea typeface="Lato"/>
              <a:cs typeface="Lato"/>
              <a:sym typeface="Lato"/>
            </a:endParaRPr>
          </a:p>
          <a:p>
            <a:pPr indent="-330200" lvl="0" marL="457200" rtl="0" algn="l">
              <a:spcBef>
                <a:spcPts val="1200"/>
              </a:spcBef>
              <a:spcAft>
                <a:spcPts val="0"/>
              </a:spcAft>
              <a:buClr>
                <a:srgbClr val="000000"/>
              </a:buClr>
              <a:buSzPts val="1600"/>
              <a:buFont typeface="Lato"/>
              <a:buChar char="●"/>
            </a:pPr>
            <a:r>
              <a:rPr lang="en" sz="1600">
                <a:solidFill>
                  <a:srgbClr val="000000"/>
                </a:solidFill>
                <a:latin typeface="Lato"/>
                <a:ea typeface="Lato"/>
                <a:cs typeface="Lato"/>
                <a:sym typeface="Lato"/>
              </a:rPr>
              <a:t>Identify “Law of the Weakest Link” in LLMs</a:t>
            </a:r>
            <a:endParaRPr sz="1600">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For both static and dynamic evaluation</a:t>
            </a:r>
            <a:endParaRPr>
              <a:solidFill>
                <a:srgbClr val="000000"/>
              </a:solidFill>
              <a:latin typeface="Lato"/>
              <a:ea typeface="Lato"/>
              <a:cs typeface="Lato"/>
              <a:sym typeface="Lato"/>
            </a:endParaRPr>
          </a:p>
          <a:p>
            <a:pPr indent="0" lvl="0" marL="914400" rtl="0" algn="l">
              <a:spcBef>
                <a:spcPts val="1200"/>
              </a:spcBef>
              <a:spcAft>
                <a:spcPts val="0"/>
              </a:spcAft>
              <a:buNone/>
            </a:pPr>
            <a:r>
              <a:t/>
            </a:r>
            <a:endParaRPr sz="100">
              <a:solidFill>
                <a:srgbClr val="000000"/>
              </a:solidFill>
              <a:latin typeface="Lato"/>
              <a:ea typeface="Lato"/>
              <a:cs typeface="Lato"/>
              <a:sym typeface="Lato"/>
            </a:endParaRPr>
          </a:p>
          <a:p>
            <a:pPr indent="-330200" lvl="0" marL="457200" rtl="0" algn="l">
              <a:spcBef>
                <a:spcPts val="1200"/>
              </a:spcBef>
              <a:spcAft>
                <a:spcPts val="0"/>
              </a:spcAft>
              <a:buClr>
                <a:srgbClr val="000000"/>
              </a:buClr>
              <a:buSzPts val="1600"/>
              <a:buFont typeface="Lato"/>
              <a:buChar char="●"/>
            </a:pPr>
            <a:r>
              <a:rPr lang="en" sz="1600">
                <a:solidFill>
                  <a:srgbClr val="000000"/>
                </a:solidFill>
                <a:latin typeface="Lato"/>
                <a:ea typeface="Lato"/>
                <a:cs typeface="Lato"/>
                <a:sym typeface="Lato"/>
              </a:rPr>
              <a:t>Implications</a:t>
            </a:r>
            <a:endParaRPr sz="1600">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Capture and enhance the weakest capabilities should be a </a:t>
            </a:r>
            <a:r>
              <a:rPr lang="en">
                <a:solidFill>
                  <a:srgbClr val="000000"/>
                </a:solidFill>
                <a:latin typeface="Lato"/>
                <a:ea typeface="Lato"/>
                <a:cs typeface="Lato"/>
                <a:sym typeface="Lato"/>
              </a:rPr>
              <a:t>priority</a:t>
            </a:r>
            <a:r>
              <a:rPr lang="en">
                <a:solidFill>
                  <a:srgbClr val="000000"/>
                </a:solidFill>
                <a:latin typeface="Lato"/>
                <a:ea typeface="Lato"/>
                <a:cs typeface="Lato"/>
                <a:sym typeface="Lato"/>
              </a:rPr>
              <a:t> for </a:t>
            </a:r>
            <a:r>
              <a:rPr lang="en">
                <a:solidFill>
                  <a:srgbClr val="000000"/>
                </a:solidFill>
                <a:latin typeface="Lato"/>
                <a:ea typeface="Lato"/>
                <a:cs typeface="Lato"/>
                <a:sym typeface="Lato"/>
              </a:rPr>
              <a:t>future</a:t>
            </a:r>
            <a:r>
              <a:rPr lang="en">
                <a:solidFill>
                  <a:srgbClr val="000000"/>
                </a:solidFill>
                <a:latin typeface="Lato"/>
                <a:ea typeface="Lato"/>
                <a:cs typeface="Lato"/>
                <a:sym typeface="Lato"/>
              </a:rPr>
              <a:t> development</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lang="en">
                <a:solidFill>
                  <a:srgbClr val="000000"/>
                </a:solidFill>
                <a:latin typeface="Lato"/>
                <a:ea typeface="Lato"/>
                <a:cs typeface="Lato"/>
                <a:sym typeface="Lato"/>
              </a:rPr>
              <a:t>Standalone LLMs are insufficient for real-world tasks due to inevitable weak points</a:t>
            </a:r>
            <a:endParaRPr>
              <a:solidFill>
                <a:srgbClr val="000000"/>
              </a:solidFill>
              <a:latin typeface="Lato"/>
              <a:ea typeface="Lato"/>
              <a:cs typeface="Lato"/>
              <a:sym typeface="Lato"/>
            </a:endParaRPr>
          </a:p>
        </p:txBody>
      </p:sp>
      <p:sp>
        <p:nvSpPr>
          <p:cNvPr id="359" name="Google Shape;35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1"/>
          <p:cNvSpPr txBox="1"/>
          <p:nvPr>
            <p:ph type="ctrTitle"/>
          </p:nvPr>
        </p:nvSpPr>
        <p:spPr>
          <a:xfrm>
            <a:off x="311700" y="2092500"/>
            <a:ext cx="8520600" cy="958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latin typeface="Lato"/>
                <a:ea typeface="Lato"/>
                <a:cs typeface="Lato"/>
                <a:sym typeface="Lato"/>
              </a:rPr>
              <a:t>Thank You!</a:t>
            </a:r>
            <a:endParaRPr sz="4200">
              <a:latin typeface="Lato"/>
              <a:ea typeface="Lato"/>
              <a:cs typeface="Lato"/>
              <a:sym typeface="Lato"/>
            </a:endParaRPr>
          </a:p>
        </p:txBody>
      </p:sp>
      <p:sp>
        <p:nvSpPr>
          <p:cNvPr id="365" name="Google Shape;36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Motivation: Lack of Cross-Capability Exploration</a:t>
            </a:r>
            <a:endParaRPr>
              <a:latin typeface="Lato"/>
              <a:ea typeface="Lato"/>
              <a:cs typeface="Lato"/>
              <a:sym typeface="Lato"/>
            </a:endParaRPr>
          </a:p>
        </p:txBody>
      </p:sp>
      <p:sp>
        <p:nvSpPr>
          <p:cNvPr id="86" name="Google Shape;86;p17"/>
          <p:cNvSpPr txBox="1"/>
          <p:nvPr>
            <p:ph idx="1" type="body"/>
          </p:nvPr>
        </p:nvSpPr>
        <p:spPr>
          <a:xfrm>
            <a:off x="311700" y="1000075"/>
            <a:ext cx="8181000" cy="375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Many Real-World Tasks Require Cross Capabilities!!</a:t>
            </a:r>
            <a:endParaRPr>
              <a:solidFill>
                <a:srgbClr val="000000"/>
              </a:solidFill>
              <a:latin typeface="Lato"/>
              <a:ea typeface="Lato"/>
              <a:cs typeface="Lato"/>
              <a:sym typeface="Lato"/>
            </a:endParaRPr>
          </a:p>
          <a:p>
            <a:pPr indent="-317500" lvl="1" marL="914400" rtl="0" algn="l">
              <a:spcBef>
                <a:spcPts val="0"/>
              </a:spcBef>
              <a:spcAft>
                <a:spcPts val="0"/>
              </a:spcAft>
              <a:buClr>
                <a:srgbClr val="000000"/>
              </a:buClr>
              <a:buSzPts val="1400"/>
              <a:buFont typeface="Lato"/>
              <a:buChar char="○"/>
            </a:pPr>
            <a:r>
              <a:rPr b="1" lang="en">
                <a:solidFill>
                  <a:srgbClr val="000000"/>
                </a:solidFill>
                <a:latin typeface="Lato"/>
                <a:ea typeface="Lato"/>
                <a:cs typeface="Lato"/>
                <a:sym typeface="Lato"/>
              </a:rPr>
              <a:t>Examples</a:t>
            </a:r>
            <a:endParaRPr b="1">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u="sng">
                <a:solidFill>
                  <a:srgbClr val="000000"/>
                </a:solidFill>
                <a:latin typeface="Lato"/>
                <a:ea typeface="Lato"/>
                <a:cs typeface="Lato"/>
                <a:sym typeface="Lato"/>
              </a:rPr>
              <a:t>Tool Use &amp; Reasoning</a:t>
            </a:r>
            <a:endParaRPr sz="1200" u="sng">
              <a:solidFill>
                <a:srgbClr val="000000"/>
              </a:solidFill>
              <a:latin typeface="Lato"/>
              <a:ea typeface="Lato"/>
              <a:cs typeface="Lato"/>
              <a:sym typeface="Lato"/>
            </a:endParaRPr>
          </a:p>
          <a:p>
            <a:pPr indent="-304800" lvl="3" marL="18288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Which direction has the total rainfall in Tokyo Japan been trending in the past 10 years? Explain it step by step</a:t>
            </a:r>
            <a:endParaRPr sz="1200">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Font typeface="Lato"/>
              <a:buChar char="■"/>
            </a:pPr>
            <a:r>
              <a:rPr lang="en" sz="1200" u="sng">
                <a:solidFill>
                  <a:srgbClr val="000000"/>
                </a:solidFill>
                <a:latin typeface="Lato"/>
                <a:ea typeface="Lato"/>
                <a:cs typeface="Lato"/>
                <a:sym typeface="Lato"/>
              </a:rPr>
              <a:t>Long Context &amp; Coding</a:t>
            </a:r>
            <a:endParaRPr sz="1200" u="sng">
              <a:solidFill>
                <a:srgbClr val="000000"/>
              </a:solidFill>
              <a:latin typeface="Lato"/>
              <a:ea typeface="Lato"/>
              <a:cs typeface="Lato"/>
              <a:sym typeface="Lato"/>
            </a:endParaRPr>
          </a:p>
          <a:p>
            <a:pPr indent="-304800" lvl="3" marL="1828800" rtl="0" algn="l">
              <a:spcBef>
                <a:spcPts val="0"/>
              </a:spcBef>
              <a:spcAft>
                <a:spcPts val="0"/>
              </a:spcAft>
              <a:buClr>
                <a:srgbClr val="000000"/>
              </a:buClr>
              <a:buSzPts val="1200"/>
              <a:buFont typeface="Lato"/>
              <a:buChar char="●"/>
            </a:pPr>
            <a:r>
              <a:rPr lang="en" sz="1200">
                <a:solidFill>
                  <a:srgbClr val="000000"/>
                </a:solidFill>
                <a:latin typeface="Lato"/>
                <a:ea typeface="Lato"/>
                <a:cs typeface="Lato"/>
                <a:sym typeface="Lato"/>
              </a:rPr>
              <a:t>Give me a basic understanding of what this web app does. I've provided all the HTML and some JS for the api data</a:t>
            </a:r>
            <a:endParaRPr sz="1200">
              <a:solidFill>
                <a:srgbClr val="000000"/>
              </a:solidFill>
              <a:latin typeface="Lato"/>
              <a:ea typeface="Lato"/>
              <a:cs typeface="Lato"/>
              <a:sym typeface="Lato"/>
            </a:endParaRPr>
          </a:p>
          <a:p>
            <a:pPr indent="0" lvl="0" marL="1828800" rtl="0" algn="l">
              <a:spcBef>
                <a:spcPts val="1200"/>
              </a:spcBef>
              <a:spcAft>
                <a:spcPts val="0"/>
              </a:spcAft>
              <a:buNone/>
            </a:pPr>
            <a:r>
              <a:t/>
            </a:r>
            <a:endParaRPr sz="100">
              <a:solidFill>
                <a:srgbClr val="000000"/>
              </a:solidFill>
              <a:latin typeface="Lato"/>
              <a:ea typeface="Lato"/>
              <a:cs typeface="Lato"/>
              <a:sym typeface="Lato"/>
            </a:endParaRPr>
          </a:p>
          <a:p>
            <a:pPr indent="-317500" lvl="1" marL="914400" rtl="0" algn="l">
              <a:spcBef>
                <a:spcPts val="1200"/>
              </a:spcBef>
              <a:spcAft>
                <a:spcPts val="0"/>
              </a:spcAft>
              <a:buClr>
                <a:srgbClr val="000000"/>
              </a:buClr>
              <a:buSzPts val="1400"/>
              <a:buFont typeface="Lato"/>
              <a:buChar char="○"/>
            </a:pPr>
            <a:r>
              <a:rPr b="1" lang="en">
                <a:solidFill>
                  <a:srgbClr val="000000"/>
                </a:solidFill>
                <a:latin typeface="Lato"/>
                <a:ea typeface="Lato"/>
                <a:cs typeface="Lato"/>
                <a:sym typeface="Lato"/>
              </a:rPr>
              <a:t>Definition</a:t>
            </a:r>
            <a:endParaRPr b="1">
              <a:solidFill>
                <a:srgbClr val="000000"/>
              </a:solidFill>
              <a:latin typeface="Lato"/>
              <a:ea typeface="Lato"/>
              <a:cs typeface="Lato"/>
              <a:sym typeface="Lato"/>
            </a:endParaRPr>
          </a:p>
          <a:p>
            <a:pPr indent="-304800" lvl="2" marL="1371600" rtl="0" algn="l">
              <a:spcBef>
                <a:spcPts val="0"/>
              </a:spcBef>
              <a:spcAft>
                <a:spcPts val="0"/>
              </a:spcAft>
              <a:buClr>
                <a:srgbClr val="000000"/>
              </a:buClr>
              <a:buSzPts val="1200"/>
              <a:buChar char="■"/>
            </a:pPr>
            <a:r>
              <a:rPr lang="en" sz="1200">
                <a:solidFill>
                  <a:srgbClr val="000000"/>
                </a:solidFill>
                <a:latin typeface="Lato"/>
                <a:ea typeface="Lato"/>
                <a:cs typeface="Lato"/>
                <a:sym typeface="Lato"/>
              </a:rPr>
              <a:t>We define these scenarios as </a:t>
            </a:r>
            <a:r>
              <a:rPr b="1" lang="en" sz="1200">
                <a:solidFill>
                  <a:srgbClr val="000000"/>
                </a:solidFill>
                <a:latin typeface="Lato"/>
                <a:ea typeface="Lato"/>
                <a:cs typeface="Lato"/>
                <a:sym typeface="Lato"/>
              </a:rPr>
              <a:t>cross capabilities</a:t>
            </a:r>
            <a:endParaRPr b="1" sz="1200">
              <a:solidFill>
                <a:srgbClr val="000000"/>
              </a:solidFill>
              <a:latin typeface="Lato"/>
              <a:ea typeface="Lato"/>
              <a:cs typeface="Lato"/>
              <a:sym typeface="Lato"/>
            </a:endParaRPr>
          </a:p>
          <a:p>
            <a:pPr indent="-304800" lvl="3" marL="1828800" rtl="0" algn="l">
              <a:spcBef>
                <a:spcPts val="0"/>
              </a:spcBef>
              <a:spcAft>
                <a:spcPts val="0"/>
              </a:spcAft>
              <a:buClr>
                <a:srgbClr val="000000"/>
              </a:buClr>
              <a:buSzPts val="1200"/>
              <a:buChar char="●"/>
            </a:pPr>
            <a:r>
              <a:rPr lang="en" sz="1200">
                <a:solidFill>
                  <a:srgbClr val="000000"/>
                </a:solidFill>
                <a:latin typeface="Lato"/>
                <a:ea typeface="Lato"/>
                <a:cs typeface="Lato"/>
                <a:sym typeface="Lato"/>
              </a:rPr>
              <a:t>The intersection of multiple distinct capabilities across different types of expertise necessary to address complex, real-world tasks</a:t>
            </a:r>
            <a:endParaRPr b="1">
              <a:solidFill>
                <a:srgbClr val="000000"/>
              </a:solidFill>
              <a:latin typeface="Lato"/>
              <a:ea typeface="Lato"/>
              <a:cs typeface="Lato"/>
              <a:sym typeface="Lato"/>
            </a:endParaRPr>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Outline</a:t>
            </a:r>
            <a:endParaRPr>
              <a:latin typeface="Lato"/>
              <a:ea typeface="Lato"/>
              <a:cs typeface="Lato"/>
              <a:sym typeface="Lato"/>
            </a:endParaRPr>
          </a:p>
        </p:txBody>
      </p:sp>
      <p:sp>
        <p:nvSpPr>
          <p:cNvPr id="93" name="Google Shape;93;p18"/>
          <p:cNvSpPr txBox="1"/>
          <p:nvPr>
            <p:ph idx="1" type="body"/>
          </p:nvPr>
        </p:nvSpPr>
        <p:spPr>
          <a:xfrm>
            <a:off x="311700" y="1152475"/>
            <a:ext cx="8402700" cy="3752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Lato"/>
              <a:buChar char="●"/>
            </a:pPr>
            <a:r>
              <a:rPr lang="en" sz="1600">
                <a:solidFill>
                  <a:srgbClr val="000000"/>
                </a:solidFill>
                <a:latin typeface="Lato"/>
                <a:ea typeface="Lato"/>
                <a:cs typeface="Lato"/>
                <a:sym typeface="Lato"/>
              </a:rPr>
              <a:t>RQ Ⅰ: How can we comprehensively define individual and cross capabilities in LLMs? </a:t>
            </a:r>
            <a:endParaRPr sz="1600">
              <a:solidFill>
                <a:srgbClr val="000000"/>
              </a:solidFill>
              <a:latin typeface="Lato"/>
              <a:ea typeface="Lato"/>
              <a:cs typeface="Lato"/>
              <a:sym typeface="Lato"/>
            </a:endParaRPr>
          </a:p>
          <a:p>
            <a:pPr indent="0" lvl="0" marL="457200" rtl="0" algn="l">
              <a:spcBef>
                <a:spcPts val="1200"/>
              </a:spcBef>
              <a:spcAft>
                <a:spcPts val="0"/>
              </a:spcAft>
              <a:buNone/>
            </a:pPr>
            <a:r>
              <a:t/>
            </a:r>
            <a:endParaRPr sz="1600">
              <a:solidFill>
                <a:srgbClr val="000000"/>
              </a:solidFill>
              <a:latin typeface="Lato"/>
              <a:ea typeface="Lato"/>
              <a:cs typeface="Lato"/>
              <a:sym typeface="Lato"/>
            </a:endParaRPr>
          </a:p>
          <a:p>
            <a:pPr indent="-330200" lvl="0" marL="457200" rtl="0" algn="l">
              <a:spcBef>
                <a:spcPts val="1200"/>
              </a:spcBef>
              <a:spcAft>
                <a:spcPts val="0"/>
              </a:spcAft>
              <a:buClr>
                <a:srgbClr val="000000"/>
              </a:buClr>
              <a:buSzPts val="1600"/>
              <a:buFont typeface="Lato"/>
              <a:buChar char="●"/>
            </a:pPr>
            <a:r>
              <a:rPr lang="en" sz="1600">
                <a:solidFill>
                  <a:srgbClr val="000000"/>
                </a:solidFill>
                <a:latin typeface="Lato"/>
                <a:ea typeface="Lato"/>
                <a:cs typeface="Lato"/>
                <a:sym typeface="Lato"/>
              </a:rPr>
              <a:t>RQ II: How can we benchmark both individual and cross capabilities in LLMs?</a:t>
            </a:r>
            <a:endParaRPr sz="1600">
              <a:solidFill>
                <a:srgbClr val="000000"/>
              </a:solidFill>
              <a:latin typeface="Lato"/>
              <a:ea typeface="Lato"/>
              <a:cs typeface="Lato"/>
              <a:sym typeface="Lato"/>
            </a:endParaRPr>
          </a:p>
          <a:p>
            <a:pPr indent="0" lvl="0" marL="457200" rtl="0" algn="l">
              <a:spcBef>
                <a:spcPts val="1200"/>
              </a:spcBef>
              <a:spcAft>
                <a:spcPts val="0"/>
              </a:spcAft>
              <a:buNone/>
            </a:pPr>
            <a:r>
              <a:t/>
            </a:r>
            <a:endParaRPr sz="1600">
              <a:solidFill>
                <a:srgbClr val="000000"/>
              </a:solidFill>
              <a:latin typeface="Lato"/>
              <a:ea typeface="Lato"/>
              <a:cs typeface="Lato"/>
              <a:sym typeface="Lato"/>
            </a:endParaRPr>
          </a:p>
          <a:p>
            <a:pPr indent="-330200" lvl="0" marL="457200" rtl="0" algn="l">
              <a:spcBef>
                <a:spcPts val="1200"/>
              </a:spcBef>
              <a:spcAft>
                <a:spcPts val="0"/>
              </a:spcAft>
              <a:buClr>
                <a:srgbClr val="000000"/>
              </a:buClr>
              <a:buSzPts val="1600"/>
              <a:buFont typeface="Lato"/>
              <a:buChar char="●"/>
            </a:pPr>
            <a:r>
              <a:rPr lang="en" sz="1600">
                <a:solidFill>
                  <a:srgbClr val="000000"/>
                </a:solidFill>
                <a:latin typeface="Lato"/>
                <a:ea typeface="Lato"/>
                <a:cs typeface="Lato"/>
                <a:sym typeface="Lato"/>
              </a:rPr>
              <a:t>RQ III: What patterns exist in the relationship between individual and cross-capability performance in LLMs?</a:t>
            </a:r>
            <a:endParaRPr sz="1600">
              <a:solidFill>
                <a:srgbClr val="000000"/>
              </a:solidFill>
              <a:latin typeface="Lato"/>
              <a:ea typeface="Lato"/>
              <a:cs typeface="Lato"/>
              <a:sym typeface="Lato"/>
            </a:endParaRPr>
          </a:p>
          <a:p>
            <a:pPr indent="0" lvl="0" marL="457200" rtl="0" algn="l">
              <a:spcBef>
                <a:spcPts val="1200"/>
              </a:spcBef>
              <a:spcAft>
                <a:spcPts val="0"/>
              </a:spcAft>
              <a:buNone/>
            </a:pPr>
            <a:r>
              <a:t/>
            </a:r>
            <a:endParaRPr sz="1600">
              <a:solidFill>
                <a:srgbClr val="000000"/>
              </a:solidFill>
              <a:latin typeface="Lato"/>
              <a:ea typeface="Lato"/>
              <a:cs typeface="Lato"/>
              <a:sym typeface="Lato"/>
            </a:endParaRPr>
          </a:p>
          <a:p>
            <a:pPr indent="-330200" lvl="0" marL="457200" rtl="0" algn="l">
              <a:spcBef>
                <a:spcPts val="1200"/>
              </a:spcBef>
              <a:spcAft>
                <a:spcPts val="0"/>
              </a:spcAft>
              <a:buClr>
                <a:srgbClr val="000000"/>
              </a:buClr>
              <a:buSzPts val="1600"/>
              <a:buFont typeface="Lato"/>
              <a:buChar char="●"/>
            </a:pPr>
            <a:r>
              <a:rPr lang="en" sz="1600">
                <a:solidFill>
                  <a:srgbClr val="000000"/>
                </a:solidFill>
                <a:latin typeface="Lato"/>
                <a:ea typeface="Lato"/>
                <a:cs typeface="Lato"/>
                <a:sym typeface="Lato"/>
              </a:rPr>
              <a:t>RQ IV: How do performance shifts in individual capabilities impact cross-capability performance in LLMs?</a:t>
            </a:r>
            <a:endParaRPr>
              <a:solidFill>
                <a:srgbClr val="000000"/>
              </a:solidFill>
              <a:latin typeface="Lato"/>
              <a:ea typeface="Lato"/>
              <a:cs typeface="Lato"/>
              <a:sym typeface="Lato"/>
            </a:endParaRPr>
          </a:p>
        </p:txBody>
      </p:sp>
      <p:sp>
        <p:nvSpPr>
          <p:cNvPr id="94" name="Google Shape;9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806550" y="1028700"/>
            <a:ext cx="7530900" cy="308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200">
                <a:solidFill>
                  <a:schemeClr val="dk1"/>
                </a:solidFill>
                <a:latin typeface="Lato"/>
                <a:ea typeface="Lato"/>
                <a:cs typeface="Lato"/>
                <a:sym typeface="Lato"/>
              </a:rPr>
              <a:t>RQ Ⅰ</a:t>
            </a:r>
            <a:endParaRPr b="1" sz="4200">
              <a:solidFill>
                <a:schemeClr val="dk1"/>
              </a:solidFill>
              <a:latin typeface="Lato"/>
              <a:ea typeface="Lato"/>
              <a:cs typeface="Lato"/>
              <a:sym typeface="Lato"/>
            </a:endParaRPr>
          </a:p>
          <a:p>
            <a:pPr indent="0" lvl="0" marL="0" rtl="0" algn="ctr">
              <a:spcBef>
                <a:spcPts val="1200"/>
              </a:spcBef>
              <a:spcAft>
                <a:spcPts val="1200"/>
              </a:spcAft>
              <a:buNone/>
            </a:pPr>
            <a:r>
              <a:rPr lang="en" sz="3000">
                <a:solidFill>
                  <a:schemeClr val="dk1"/>
                </a:solidFill>
                <a:latin typeface="Lato"/>
                <a:ea typeface="Lato"/>
                <a:cs typeface="Lato"/>
                <a:sym typeface="Lato"/>
              </a:rPr>
              <a:t>How can we comprehensively define individual and cross capabilities in LLMs?</a:t>
            </a:r>
            <a:r>
              <a:rPr lang="en" sz="1600">
                <a:solidFill>
                  <a:schemeClr val="dk1"/>
                </a:solidFill>
                <a:latin typeface="Lato"/>
                <a:ea typeface="Lato"/>
                <a:cs typeface="Lato"/>
                <a:sym typeface="Lato"/>
              </a:rPr>
              <a:t> </a:t>
            </a:r>
            <a:endParaRPr b="1" sz="4200">
              <a:solidFill>
                <a:schemeClr val="dk1"/>
              </a:solidFill>
              <a:latin typeface="Lato"/>
              <a:ea typeface="Lato"/>
              <a:cs typeface="Lato"/>
              <a:sym typeface="Lato"/>
            </a:endParaRPr>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ato"/>
                <a:ea typeface="Lato"/>
                <a:cs typeface="Lato"/>
                <a:sym typeface="Lato"/>
              </a:rPr>
              <a:t>Individual &amp;</a:t>
            </a:r>
            <a:r>
              <a:rPr lang="en">
                <a:latin typeface="Lato"/>
                <a:ea typeface="Lato"/>
                <a:cs typeface="Lato"/>
                <a:sym typeface="Lato"/>
              </a:rPr>
              <a:t> Cross Capabilities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06" name="Google Shape;106;p20"/>
          <p:cNvSpPr txBox="1"/>
          <p:nvPr/>
        </p:nvSpPr>
        <p:spPr>
          <a:xfrm>
            <a:off x="311700" y="1152475"/>
            <a:ext cx="35613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7 Single Capability</a:t>
            </a:r>
            <a:endParaRPr sz="1800">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English</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Coding</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Reasoning</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Image Recognition</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Tool Use</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Long Context</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M</a:t>
            </a:r>
            <a:r>
              <a:rPr lang="en">
                <a:latin typeface="Lato"/>
                <a:ea typeface="Lato"/>
                <a:cs typeface="Lato"/>
                <a:sym typeface="Lato"/>
              </a:rPr>
              <a:t>ultilingual </a:t>
            </a:r>
            <a:r>
              <a:rPr lang="en">
                <a:latin typeface="Lato"/>
                <a:ea typeface="Lato"/>
                <a:cs typeface="Lato"/>
                <a:sym typeface="Lato"/>
              </a:rPr>
              <a:t>(Spanish)</a:t>
            </a:r>
            <a:endParaRPr>
              <a:latin typeface="Lato"/>
              <a:ea typeface="Lato"/>
              <a:cs typeface="Lato"/>
              <a:sym typeface="Lato"/>
            </a:endParaRPr>
          </a:p>
        </p:txBody>
      </p:sp>
      <p:sp>
        <p:nvSpPr>
          <p:cNvPr id="107" name="Google Shape;107;p20"/>
          <p:cNvSpPr txBox="1"/>
          <p:nvPr/>
        </p:nvSpPr>
        <p:spPr>
          <a:xfrm>
            <a:off x="4114800" y="1152475"/>
            <a:ext cx="39825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7 Cross Capability</a:t>
            </a:r>
            <a:endParaRPr sz="1800">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Coding &amp; Reasoning</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Image Recognition &amp; Reasoning</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Long Context &amp; Coding</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Tool Use &amp; Reasoning</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Tool Use &amp; Coding</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Spanish &amp; Reasoning</a:t>
            </a:r>
            <a:endParaRPr>
              <a:latin typeface="Lato"/>
              <a:ea typeface="Lato"/>
              <a:cs typeface="Lato"/>
              <a:sym typeface="Lato"/>
            </a:endParaRPr>
          </a:p>
          <a:p>
            <a:pPr indent="-317500" lvl="1" marL="914400" rtl="0" algn="l">
              <a:lnSpc>
                <a:spcPct val="115000"/>
              </a:lnSpc>
              <a:spcBef>
                <a:spcPts val="0"/>
              </a:spcBef>
              <a:spcAft>
                <a:spcPts val="0"/>
              </a:spcAft>
              <a:buClr>
                <a:srgbClr val="000000"/>
              </a:buClr>
              <a:buSzPts val="1400"/>
              <a:buFont typeface="Lato"/>
              <a:buChar char="○"/>
            </a:pPr>
            <a:r>
              <a:rPr lang="en">
                <a:latin typeface="Lato"/>
                <a:ea typeface="Lato"/>
                <a:cs typeface="Lato"/>
                <a:sym typeface="Lato"/>
              </a:rPr>
              <a:t>Spanish &amp; Image Recognition</a:t>
            </a:r>
            <a:endParaRPr>
              <a:latin typeface="Lato"/>
              <a:ea typeface="Lato"/>
              <a:cs typeface="Lato"/>
              <a:sym typeface="Lato"/>
            </a:endParaRPr>
          </a:p>
        </p:txBody>
      </p:sp>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Taxonomy for Reasoning</a:t>
            </a:r>
            <a:endParaRPr>
              <a:latin typeface="Lato"/>
              <a:ea typeface="Lato"/>
              <a:cs typeface="Lato"/>
              <a:sym typeface="Lato"/>
            </a:endParaRPr>
          </a:p>
        </p:txBody>
      </p:sp>
      <p:sp>
        <p:nvSpPr>
          <p:cNvPr id="114" name="Google Shape;114;p21"/>
          <p:cNvSpPr txBox="1"/>
          <p:nvPr/>
        </p:nvSpPr>
        <p:spPr>
          <a:xfrm>
            <a:off x="311700" y="1152475"/>
            <a:ext cx="3561300" cy="3416400"/>
          </a:xfrm>
          <a:prstGeom prst="rect">
            <a:avLst/>
          </a:prstGeom>
          <a:noFill/>
          <a:ln>
            <a:noFill/>
          </a:ln>
        </p:spPr>
        <p:txBody>
          <a:bodyPr anchorCtr="0" anchor="t" bIns="91425" lIns="91425" spcFirstLastPara="1" rIns="91425" wrap="square" tIns="91425">
            <a:normAutofit/>
          </a:bodyPr>
          <a:lstStyle/>
          <a:p>
            <a:pPr indent="-381000" lvl="0" marL="457200" rtl="0" algn="l">
              <a:lnSpc>
                <a:spcPct val="115000"/>
              </a:lnSpc>
              <a:spcBef>
                <a:spcPts val="0"/>
              </a:spcBef>
              <a:spcAft>
                <a:spcPts val="0"/>
              </a:spcAft>
              <a:buClr>
                <a:srgbClr val="000000"/>
              </a:buClr>
              <a:buSzPts val="2400"/>
              <a:buFont typeface="Lato"/>
              <a:buChar char="●"/>
            </a:pPr>
            <a:r>
              <a:rPr lang="en" sz="2400">
                <a:latin typeface="Lato"/>
                <a:ea typeface="Lato"/>
                <a:cs typeface="Lato"/>
                <a:sym typeface="Lato"/>
              </a:rPr>
              <a:t>7 </a:t>
            </a:r>
            <a:r>
              <a:rPr lang="en" sz="2400">
                <a:latin typeface="Lato"/>
                <a:ea typeface="Lato"/>
                <a:cs typeface="Lato"/>
                <a:sym typeface="Lato"/>
              </a:rPr>
              <a:t>Single</a:t>
            </a:r>
            <a:r>
              <a:rPr lang="en" sz="2400">
                <a:latin typeface="Lato"/>
                <a:ea typeface="Lato"/>
                <a:cs typeface="Lato"/>
                <a:sym typeface="Lato"/>
              </a:rPr>
              <a:t> Capabilities</a:t>
            </a:r>
            <a:endParaRPr sz="24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English</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Coding</a:t>
            </a:r>
            <a:endParaRPr sz="2000">
              <a:latin typeface="Lato"/>
              <a:ea typeface="Lato"/>
              <a:cs typeface="Lato"/>
              <a:sym typeface="Lato"/>
            </a:endParaRPr>
          </a:p>
          <a:p>
            <a:pPr indent="-355600" lvl="1" marL="914400" rtl="0" algn="l">
              <a:lnSpc>
                <a:spcPct val="115000"/>
              </a:lnSpc>
              <a:spcBef>
                <a:spcPts val="0"/>
              </a:spcBef>
              <a:spcAft>
                <a:spcPts val="0"/>
              </a:spcAft>
              <a:buClr>
                <a:srgbClr val="FF0000"/>
              </a:buClr>
              <a:buSzPts val="2000"/>
              <a:buFont typeface="Lato"/>
              <a:buChar char="○"/>
            </a:pPr>
            <a:r>
              <a:rPr b="1" lang="en" sz="2000">
                <a:solidFill>
                  <a:srgbClr val="FF0000"/>
                </a:solidFill>
                <a:latin typeface="Lato"/>
                <a:ea typeface="Lato"/>
                <a:cs typeface="Lato"/>
                <a:sym typeface="Lato"/>
              </a:rPr>
              <a:t>Reasoning</a:t>
            </a:r>
            <a:endParaRPr b="1" sz="2000">
              <a:solidFill>
                <a:srgbClr val="FF0000"/>
              </a:solidFill>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Image Recognition</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Tool Use</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Long Context</a:t>
            </a:r>
            <a:endParaRPr sz="2000">
              <a:latin typeface="Lato"/>
              <a:ea typeface="Lato"/>
              <a:cs typeface="Lato"/>
              <a:sym typeface="Lato"/>
            </a:endParaRPr>
          </a:p>
          <a:p>
            <a:pPr indent="-355600" lvl="1" marL="914400" rtl="0" algn="l">
              <a:lnSpc>
                <a:spcPct val="115000"/>
              </a:lnSpc>
              <a:spcBef>
                <a:spcPts val="0"/>
              </a:spcBef>
              <a:spcAft>
                <a:spcPts val="0"/>
              </a:spcAft>
              <a:buClr>
                <a:srgbClr val="000000"/>
              </a:buClr>
              <a:buSzPts val="2000"/>
              <a:buFont typeface="Lato"/>
              <a:buChar char="○"/>
            </a:pPr>
            <a:r>
              <a:rPr lang="en" sz="2000">
                <a:latin typeface="Lato"/>
                <a:ea typeface="Lato"/>
                <a:cs typeface="Lato"/>
                <a:sym typeface="Lato"/>
              </a:rPr>
              <a:t>Spanish</a:t>
            </a:r>
            <a:endParaRPr sz="2000">
              <a:latin typeface="Lato"/>
              <a:ea typeface="Lato"/>
              <a:cs typeface="Lato"/>
              <a:sym typeface="Lato"/>
            </a:endParaRPr>
          </a:p>
        </p:txBody>
      </p:sp>
      <p:pic>
        <p:nvPicPr>
          <p:cNvPr id="115" name="Google Shape;115;p21"/>
          <p:cNvPicPr preferRelativeResize="0"/>
          <p:nvPr/>
        </p:nvPicPr>
        <p:blipFill>
          <a:blip r:embed="rId3">
            <a:alphaModFix/>
          </a:blip>
          <a:stretch>
            <a:fillRect/>
          </a:stretch>
        </p:blipFill>
        <p:spPr>
          <a:xfrm>
            <a:off x="4464075" y="1102588"/>
            <a:ext cx="3820974" cy="3820974"/>
          </a:xfrm>
          <a:prstGeom prst="rect">
            <a:avLst/>
          </a:prstGeom>
          <a:noFill/>
          <a:ln>
            <a:noFill/>
          </a:ln>
        </p:spPr>
      </p:pic>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Examples</a:t>
            </a:r>
            <a:r>
              <a:rPr lang="en">
                <a:latin typeface="Lato"/>
                <a:ea typeface="Lato"/>
                <a:cs typeface="Lato"/>
                <a:sym typeface="Lato"/>
              </a:rPr>
              <a:t> for Reasoning</a:t>
            </a:r>
            <a:endParaRPr>
              <a:latin typeface="Lato"/>
              <a:ea typeface="Lato"/>
              <a:cs typeface="Lato"/>
              <a:sym typeface="Lato"/>
            </a:endParaRPr>
          </a:p>
        </p:txBody>
      </p:sp>
      <p:sp>
        <p:nvSpPr>
          <p:cNvPr id="122" name="Google Shape;122;p22"/>
          <p:cNvSpPr txBox="1"/>
          <p:nvPr/>
        </p:nvSpPr>
        <p:spPr>
          <a:xfrm>
            <a:off x="311700" y="1152475"/>
            <a:ext cx="40707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Math Reasoning</a:t>
            </a:r>
            <a:endParaRPr sz="1800">
              <a:latin typeface="Lato"/>
              <a:ea typeface="Lato"/>
              <a:cs typeface="Lato"/>
              <a:sym typeface="Lato"/>
            </a:endParaRPr>
          </a:p>
          <a:p>
            <a:pPr indent="-304800" lvl="1" marL="914400" rtl="0" algn="l">
              <a:lnSpc>
                <a:spcPct val="115000"/>
              </a:lnSpc>
              <a:spcBef>
                <a:spcPts val="0"/>
              </a:spcBef>
              <a:spcAft>
                <a:spcPts val="0"/>
              </a:spcAft>
              <a:buClr>
                <a:srgbClr val="595959"/>
              </a:buClr>
              <a:buSzPts val="1200"/>
              <a:buFont typeface="Lato"/>
              <a:buChar char="○"/>
            </a:pPr>
            <a:r>
              <a:rPr lang="en" sz="1200">
                <a:latin typeface="Lato"/>
                <a:ea typeface="Lato"/>
                <a:cs typeface="Lato"/>
                <a:sym typeface="Lato"/>
              </a:rPr>
              <a:t>Jane won the lottery and decided to spend some of the money. She spent $1.50 on the first day. She spent $3 on the second day. She spent $4.50 on the third day. She kept spending her winnings in the same pattern and then on the last day, she spent her remaining $300. How much did she win in the lottery?</a:t>
            </a:r>
            <a:endParaRPr sz="1200">
              <a:latin typeface="Lato"/>
              <a:ea typeface="Lato"/>
              <a:cs typeface="Lato"/>
              <a:sym typeface="Lato"/>
            </a:endParaRPr>
          </a:p>
        </p:txBody>
      </p:sp>
      <p:sp>
        <p:nvSpPr>
          <p:cNvPr id="123" name="Google Shape;123;p22"/>
          <p:cNvSpPr txBox="1"/>
          <p:nvPr/>
        </p:nvSpPr>
        <p:spPr>
          <a:xfrm>
            <a:off x="4572000" y="1152475"/>
            <a:ext cx="40707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Social and Emotional</a:t>
            </a:r>
            <a:r>
              <a:rPr lang="en" sz="1800">
                <a:latin typeface="Lato"/>
                <a:ea typeface="Lato"/>
                <a:cs typeface="Lato"/>
                <a:sym typeface="Lato"/>
              </a:rPr>
              <a:t> Reasoning</a:t>
            </a:r>
            <a:endParaRPr sz="1800">
              <a:latin typeface="Lato"/>
              <a:ea typeface="Lato"/>
              <a:cs typeface="Lato"/>
              <a:sym typeface="Lato"/>
            </a:endParaRPr>
          </a:p>
          <a:p>
            <a:pPr indent="-304800" lvl="1" marL="914400" rtl="0" algn="l">
              <a:lnSpc>
                <a:spcPct val="115000"/>
              </a:lnSpc>
              <a:spcBef>
                <a:spcPts val="0"/>
              </a:spcBef>
              <a:spcAft>
                <a:spcPts val="0"/>
              </a:spcAft>
              <a:buClr>
                <a:srgbClr val="595959"/>
              </a:buClr>
              <a:buSzPts val="1200"/>
              <a:buFont typeface="Lato"/>
              <a:buChar char="○"/>
            </a:pPr>
            <a:r>
              <a:rPr lang="en" sz="1200">
                <a:latin typeface="Lato"/>
                <a:ea typeface="Lato"/>
                <a:cs typeface="Lato"/>
                <a:sym typeface="Lato"/>
              </a:rPr>
              <a:t>Two chemists are sitting at a bar. The first chemist tells the bartender, “I’ll have some H2O.” The second chemist tells the bartender, “I will also have some water”. The first chemist tells the second chemist, “darn my murder plot failed”. Please explain this joke to me</a:t>
            </a:r>
            <a:endParaRPr sz="1200">
              <a:latin typeface="Lato"/>
              <a:ea typeface="Lato"/>
              <a:cs typeface="Lato"/>
              <a:sym typeface="Lato"/>
            </a:endParaRPr>
          </a:p>
        </p:txBody>
      </p:sp>
      <p:sp>
        <p:nvSpPr>
          <p:cNvPr id="124" name="Google Shape;12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